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38"/>
  </p:notesMasterIdLst>
  <p:sldIdLst>
    <p:sldId id="257" r:id="rId2"/>
    <p:sldId id="258" r:id="rId3"/>
    <p:sldId id="259" r:id="rId4"/>
    <p:sldId id="260" r:id="rId5"/>
    <p:sldId id="261" r:id="rId6"/>
    <p:sldId id="420" r:id="rId7"/>
    <p:sldId id="401" r:id="rId8"/>
    <p:sldId id="402" r:id="rId9"/>
    <p:sldId id="403" r:id="rId10"/>
    <p:sldId id="404" r:id="rId11"/>
    <p:sldId id="405" r:id="rId12"/>
    <p:sldId id="406" r:id="rId13"/>
    <p:sldId id="407" r:id="rId14"/>
    <p:sldId id="408" r:id="rId15"/>
    <p:sldId id="417" r:id="rId16"/>
    <p:sldId id="409" r:id="rId17"/>
    <p:sldId id="411" r:id="rId18"/>
    <p:sldId id="410" r:id="rId19"/>
    <p:sldId id="412" r:id="rId20"/>
    <p:sldId id="413" r:id="rId21"/>
    <p:sldId id="415" r:id="rId22"/>
    <p:sldId id="416" r:id="rId23"/>
    <p:sldId id="418" r:id="rId24"/>
    <p:sldId id="377" r:id="rId25"/>
    <p:sldId id="383" r:id="rId26"/>
    <p:sldId id="384" r:id="rId27"/>
    <p:sldId id="385" r:id="rId28"/>
    <p:sldId id="419" r:id="rId29"/>
    <p:sldId id="387" r:id="rId30"/>
    <p:sldId id="391" r:id="rId31"/>
    <p:sldId id="388" r:id="rId32"/>
    <p:sldId id="317" r:id="rId33"/>
    <p:sldId id="319" r:id="rId34"/>
    <p:sldId id="318" r:id="rId35"/>
    <p:sldId id="320" r:id="rId36"/>
    <p:sldId id="321"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B5E4A07-E330-6042-A231-2CDCA429B672}">
          <p14:sldIdLst>
            <p14:sldId id="257"/>
            <p14:sldId id="258"/>
            <p14:sldId id="259"/>
            <p14:sldId id="260"/>
            <p14:sldId id="261"/>
            <p14:sldId id="420"/>
            <p14:sldId id="401"/>
            <p14:sldId id="402"/>
            <p14:sldId id="403"/>
            <p14:sldId id="404"/>
            <p14:sldId id="405"/>
            <p14:sldId id="406"/>
            <p14:sldId id="407"/>
            <p14:sldId id="408"/>
            <p14:sldId id="417"/>
            <p14:sldId id="409"/>
            <p14:sldId id="411"/>
            <p14:sldId id="410"/>
            <p14:sldId id="412"/>
            <p14:sldId id="413"/>
            <p14:sldId id="415"/>
            <p14:sldId id="416"/>
            <p14:sldId id="418"/>
            <p14:sldId id="377"/>
          </p14:sldIdLst>
        </p14:section>
        <p14:section name="Untitled Section" id="{308E2734-9240-2640-97D4-174F9F31C586}">
          <p14:sldIdLst>
            <p14:sldId id="383"/>
            <p14:sldId id="384"/>
            <p14:sldId id="385"/>
            <p14:sldId id="419"/>
            <p14:sldId id="387"/>
            <p14:sldId id="391"/>
            <p14:sldId id="388"/>
            <p14:sldId id="317"/>
            <p14:sldId id="319"/>
            <p14:sldId id="318"/>
            <p14:sldId id="320"/>
            <p14:sldId id="32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Salmons" initials="JS" lastIdx="1" clrIdx="0">
    <p:extLst>
      <p:ext uri="{19B8F6BF-5375-455C-9EA6-DF929625EA0E}">
        <p15:presenceInfo xmlns:p15="http://schemas.microsoft.com/office/powerpoint/2012/main" userId="144a322d34dc05e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451"/>
    <a:srgbClr val="F44D45"/>
    <a:srgbClr val="2C32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889"/>
    <p:restoredTop sz="93194"/>
  </p:normalViewPr>
  <p:slideViewPr>
    <p:cSldViewPr snapToGrid="0" snapToObjects="1">
      <p:cViewPr varScale="1">
        <p:scale>
          <a:sx n="124" d="100"/>
          <a:sy n="124" d="100"/>
        </p:scale>
        <p:origin x="2112" y="120"/>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B470D-759B-E046-8860-86D0958A03F3}" type="datetimeFigureOut">
              <a:rPr lang="en-US" smtClean="0"/>
              <a:t>12/17/21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7DFF75-0C09-2542-8FBE-359F0653782C}" type="slidenum">
              <a:rPr lang="en-US" smtClean="0"/>
              <a:t>‹#›</a:t>
            </a:fld>
            <a:endParaRPr lang="en-US"/>
          </a:p>
        </p:txBody>
      </p:sp>
    </p:spTree>
    <p:extLst>
      <p:ext uri="{BB962C8B-B14F-4D97-AF65-F5344CB8AC3E}">
        <p14:creationId xmlns:p14="http://schemas.microsoft.com/office/powerpoint/2010/main" val="3820889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82131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84661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682624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80559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35509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86514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73707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96008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242948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08181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037846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794627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605763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276958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34593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73401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67400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043528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00838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23781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51678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289588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6526594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662164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77156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3033671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5448098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018533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889058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9909795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0342460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018932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3358451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814520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729581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03741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12/17/21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2673226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12/17/21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227948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03608-41CE-B54D-AE32-7F2FFE27282E}" type="datetimeFigureOut">
              <a:rPr lang="en-US" smtClean="0"/>
              <a:t>12/17/21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4183420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203608-41CE-B54D-AE32-7F2FFE27282E}" type="datetimeFigureOut">
              <a:rPr lang="en-US" smtClean="0"/>
              <a:t>12/17/21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08367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203608-41CE-B54D-AE32-7F2FFE27282E}" type="datetimeFigureOut">
              <a:rPr lang="en-US" smtClean="0"/>
              <a:t>12/17/21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31197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203608-41CE-B54D-AE32-7F2FFE27282E}" type="datetimeFigureOut">
              <a:rPr lang="en-US" smtClean="0"/>
              <a:t>12/17/21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041273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03608-41CE-B54D-AE32-7F2FFE27282E}" type="datetimeFigureOut">
              <a:rPr lang="en-US" smtClean="0"/>
              <a:t>12/17/21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2777759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3608-41CE-B54D-AE32-7F2FFE27282E}" type="datetimeFigureOut">
              <a:rPr lang="en-US" smtClean="0"/>
              <a:t>12/17/21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0059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3608-41CE-B54D-AE32-7F2FFE27282E}" type="datetimeFigureOut">
              <a:rPr lang="en-US" smtClean="0"/>
              <a:t>12/17/21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72339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12/17/21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27905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12/17/21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3561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03608-41CE-B54D-AE32-7F2FFE27282E}" type="datetimeFigureOut">
              <a:rPr lang="en-US" smtClean="0"/>
              <a:t>12/17/21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28C00F-252F-2942-A16D-65EC7BC639F4}" type="slidenum">
              <a:rPr lang="en-US" smtClean="0"/>
              <a:t>‹#›</a:t>
            </a:fld>
            <a:endParaRPr lang="en-US"/>
          </a:p>
        </p:txBody>
      </p:sp>
    </p:spTree>
    <p:extLst>
      <p:ext uri="{BB962C8B-B14F-4D97-AF65-F5344CB8AC3E}">
        <p14:creationId xmlns:p14="http://schemas.microsoft.com/office/powerpoint/2010/main" val="180101816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tiff"/><Relationship Id="rId5" Type="http://schemas.openxmlformats.org/officeDocument/2006/relationships/image" Target="../media/image3.tiff"/><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mailto:jkcollins@ncdot.gov" TargetMode="External"/><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7999"/>
          </a:xfrm>
          <a:prstGeom prst="rect">
            <a:avLst/>
          </a:prstGeom>
          <a:noFill/>
          <a:ln w="9525">
            <a:noFill/>
            <a:miter lim="800000"/>
            <a:headEnd/>
            <a:tailEnd/>
          </a:ln>
        </p:spPr>
      </p:pic>
      <p:sp>
        <p:nvSpPr>
          <p:cNvPr id="160771" name="Text Box 12"/>
          <p:cNvSpPr txBox="1">
            <a:spLocks noChangeArrowheads="1"/>
          </p:cNvSpPr>
          <p:nvPr/>
        </p:nvSpPr>
        <p:spPr bwMode="auto">
          <a:xfrm>
            <a:off x="471056" y="1458738"/>
            <a:ext cx="8059202" cy="2804606"/>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Upper Coastal Plain Rural Planning Organization (UCPRPO)</a:t>
            </a:r>
          </a:p>
          <a:p>
            <a:pPr algn="ctr">
              <a:spcBef>
                <a:spcPct val="50000"/>
              </a:spcBef>
            </a:pPr>
            <a:r>
              <a:rPr lang="en-US" altLang="en-US" sz="2700" b="1" dirty="0">
                <a:latin typeface="Calibri" pitchFamily="34" charset="0"/>
              </a:rPr>
              <a:t> TCC Meeting</a:t>
            </a:r>
            <a:br>
              <a:rPr lang="en-US" altLang="en-US" sz="2700" b="1" dirty="0">
                <a:latin typeface="Calibri" pitchFamily="34" charset="0"/>
              </a:rPr>
            </a:br>
            <a:r>
              <a:rPr lang="en-US" altLang="en-US" sz="2400" b="1" dirty="0">
                <a:latin typeface="Calibri" pitchFamily="34" charset="0"/>
              </a:rPr>
              <a:t>January 4, 2022</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endParaRPr lang="en-US" altLang="en-US"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6" y="131672"/>
            <a:ext cx="2571750" cy="417909"/>
          </a:xfrm>
          <a:prstGeom prst="rect">
            <a:avLst/>
          </a:prstGeom>
          <a:noFill/>
          <a:ln w="9525">
            <a:noFill/>
            <a:miter lim="800000"/>
            <a:headEnd/>
            <a:tailEnd/>
          </a:ln>
        </p:spPr>
      </p:pic>
      <p:sp>
        <p:nvSpPr>
          <p:cNvPr id="160773" name="Content Placeholder 2"/>
          <p:cNvSpPr>
            <a:spLocks noGrp="1"/>
          </p:cNvSpPr>
          <p:nvPr>
            <p:ph idx="1"/>
          </p:nvPr>
        </p:nvSpPr>
        <p:spPr>
          <a:xfrm>
            <a:off x="332509" y="4184073"/>
            <a:ext cx="8668805" cy="2149600"/>
          </a:xfrm>
        </p:spPr>
        <p:txBody>
          <a:bodyPr>
            <a:normAutofit/>
          </a:bodyPr>
          <a:lstStyle/>
          <a:p>
            <a:pPr marL="0" indent="0" algn="ctr">
              <a:buNone/>
            </a:pPr>
            <a:r>
              <a:rPr lang="en-US" dirty="0">
                <a:latin typeface="Calibri" pitchFamily="34" charset="0"/>
              </a:rPr>
              <a:t>The meeting will begin at 2:00 PM</a:t>
            </a:r>
          </a:p>
          <a:p>
            <a:pPr marL="0" indent="0" algn="ctr">
              <a:buNone/>
            </a:pPr>
            <a:endParaRPr lang="en-US" dirty="0">
              <a:latin typeface="Calibri" pitchFamily="34" charset="0"/>
            </a:endParaRPr>
          </a:p>
          <a:p>
            <a:pPr marL="0" indent="0" algn="ctr">
              <a:buNone/>
            </a:pPr>
            <a:r>
              <a:rPr lang="en-US" dirty="0">
                <a:latin typeface="Calibri" pitchFamily="34" charset="0"/>
              </a:rPr>
              <a:t>Please mute your line if you have not already done so.</a:t>
            </a:r>
          </a:p>
        </p:txBody>
      </p:sp>
    </p:spTree>
    <p:extLst>
      <p:ext uri="{BB962C8B-B14F-4D97-AF65-F5344CB8AC3E}">
        <p14:creationId xmlns:p14="http://schemas.microsoft.com/office/powerpoint/2010/main" val="324223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728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7280" y="124148"/>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67448" y="124148"/>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94160" y="1788003"/>
            <a:ext cx="7649840" cy="5069997"/>
          </a:xfrm>
        </p:spPr>
        <p:txBody>
          <a:bodyPr>
            <a:normAutofit/>
          </a:bodyPr>
          <a:lstStyle/>
          <a:p>
            <a:pPr marL="0" indent="0">
              <a:buNone/>
            </a:pPr>
            <a:r>
              <a:rPr lang="en-US" b="1" dirty="0">
                <a:latin typeface="Calibri" pitchFamily="34" charset="0"/>
              </a:rPr>
              <a:t>Meeting Guidelines</a:t>
            </a:r>
          </a:p>
          <a:p>
            <a:r>
              <a:rPr lang="en-US" sz="1800" dirty="0">
                <a:latin typeface="Calibri" pitchFamily="34" charset="0"/>
              </a:rPr>
              <a:t>Please keep your microphone on mute until you are ready to make a comment or ask a questions.</a:t>
            </a:r>
          </a:p>
          <a:p>
            <a:r>
              <a:rPr lang="en-US" sz="1800" dirty="0">
                <a:latin typeface="Calibri" pitchFamily="34" charset="0"/>
              </a:rPr>
              <a:t>Turn your microphone on to speak but remember to turn it off once you have finished.</a:t>
            </a:r>
          </a:p>
          <a:p>
            <a:r>
              <a:rPr lang="en-US" sz="1800" dirty="0">
                <a:latin typeface="Calibri" pitchFamily="34" charset="0"/>
              </a:rPr>
              <a:t>Begin with stating your name so everyone will know who is speaking.</a:t>
            </a:r>
          </a:p>
          <a:p>
            <a:r>
              <a:rPr lang="en-US" sz="1800" dirty="0">
                <a:latin typeface="Calibri" pitchFamily="34" charset="0"/>
              </a:rPr>
              <a:t>You may use the chat feature to send a note. The chat will be checked, but please get my attention if I fail to respond quickly.</a:t>
            </a:r>
          </a:p>
          <a:p>
            <a:r>
              <a:rPr lang="en-US" sz="1800" dirty="0">
                <a:latin typeface="Calibri" pitchFamily="34" charset="0"/>
              </a:rPr>
              <a:t>All votes will be completed by roll call as per NCGS 166A-19.24(b)(5). When the chair calls for a vote, I will call roll and ask each person to respond with a ‘yes’ or ‘no’.</a:t>
            </a:r>
          </a:p>
          <a:p>
            <a:r>
              <a:rPr lang="en-US" sz="1800" dirty="0">
                <a:latin typeface="Calibri" pitchFamily="34" charset="0"/>
              </a:rPr>
              <a:t>Please remember to mute yourself again after roll call.</a:t>
            </a:r>
          </a:p>
          <a:p>
            <a:pPr marL="0" indent="0">
              <a:buNone/>
            </a:pPr>
            <a:endParaRPr lang="en-US" sz="1500" dirty="0">
              <a:latin typeface="Calibri" pitchFamily="34" charset="0"/>
            </a:endParaRPr>
          </a:p>
        </p:txBody>
      </p:sp>
      <p:pic>
        <p:nvPicPr>
          <p:cNvPr id="2" name="Picture 1">
            <a:extLst>
              <a:ext uri="{FF2B5EF4-FFF2-40B4-BE49-F238E27FC236}">
                <a16:creationId xmlns:a16="http://schemas.microsoft.com/office/drawing/2014/main" id="{EBD2B3F0-4181-C847-A7E5-F2A7D73D6F6F}"/>
              </a:ext>
            </a:extLst>
          </p:cNvPr>
          <p:cNvPicPr>
            <a:picLocks noChangeAspect="1"/>
          </p:cNvPicPr>
          <p:nvPr/>
        </p:nvPicPr>
        <p:blipFill>
          <a:blip r:embed="rId5"/>
          <a:stretch>
            <a:fillRect/>
          </a:stretch>
        </p:blipFill>
        <p:spPr>
          <a:xfrm>
            <a:off x="93986" y="2207612"/>
            <a:ext cx="933450" cy="942975"/>
          </a:xfrm>
          <a:prstGeom prst="rect">
            <a:avLst/>
          </a:prstGeom>
        </p:spPr>
      </p:pic>
      <p:sp>
        <p:nvSpPr>
          <p:cNvPr id="3" name="Rectangle 2">
            <a:extLst>
              <a:ext uri="{FF2B5EF4-FFF2-40B4-BE49-F238E27FC236}">
                <a16:creationId xmlns:a16="http://schemas.microsoft.com/office/drawing/2014/main" id="{84F05A1A-8D90-6849-83EC-70CABC71FA36}"/>
              </a:ext>
            </a:extLst>
          </p:cNvPr>
          <p:cNvSpPr/>
          <p:nvPr/>
        </p:nvSpPr>
        <p:spPr>
          <a:xfrm>
            <a:off x="7280" y="3235835"/>
            <a:ext cx="1588038" cy="507831"/>
          </a:xfrm>
          <a:prstGeom prst="rect">
            <a:avLst/>
          </a:prstGeom>
        </p:spPr>
        <p:txBody>
          <a:bodyPr wrap="square">
            <a:spAutoFit/>
          </a:bodyPr>
          <a:lstStyle/>
          <a:p>
            <a:r>
              <a:rPr lang="en-US" sz="1350" b="1" dirty="0">
                <a:solidFill>
                  <a:srgbClr val="FF0000"/>
                </a:solidFill>
              </a:rPr>
              <a:t>Please keep microphone muted</a:t>
            </a:r>
          </a:p>
        </p:txBody>
      </p:sp>
      <p:pic>
        <p:nvPicPr>
          <p:cNvPr id="4" name="Picture 3">
            <a:extLst>
              <a:ext uri="{FF2B5EF4-FFF2-40B4-BE49-F238E27FC236}">
                <a16:creationId xmlns:a16="http://schemas.microsoft.com/office/drawing/2014/main" id="{0BDBD578-472E-E44C-A962-B6083AB9A491}"/>
              </a:ext>
            </a:extLst>
          </p:cNvPr>
          <p:cNvPicPr>
            <a:picLocks noChangeAspect="1"/>
          </p:cNvPicPr>
          <p:nvPr/>
        </p:nvPicPr>
        <p:blipFill>
          <a:blip r:embed="rId6"/>
          <a:stretch>
            <a:fillRect/>
          </a:stretch>
        </p:blipFill>
        <p:spPr>
          <a:xfrm>
            <a:off x="166136" y="4015945"/>
            <a:ext cx="1085850" cy="1085850"/>
          </a:xfrm>
          <a:prstGeom prst="rect">
            <a:avLst/>
          </a:prstGeom>
        </p:spPr>
      </p:pic>
      <p:sp>
        <p:nvSpPr>
          <p:cNvPr id="5" name="Rectangle 4">
            <a:extLst>
              <a:ext uri="{FF2B5EF4-FFF2-40B4-BE49-F238E27FC236}">
                <a16:creationId xmlns:a16="http://schemas.microsoft.com/office/drawing/2014/main" id="{21387E93-EAC7-6F41-9694-11CD117E75C5}"/>
              </a:ext>
            </a:extLst>
          </p:cNvPr>
          <p:cNvSpPr/>
          <p:nvPr/>
        </p:nvSpPr>
        <p:spPr>
          <a:xfrm>
            <a:off x="0" y="5151949"/>
            <a:ext cx="1263487" cy="300082"/>
          </a:xfrm>
          <a:prstGeom prst="rect">
            <a:avLst/>
          </a:prstGeom>
        </p:spPr>
        <p:txBody>
          <a:bodyPr wrap="none">
            <a:spAutoFit/>
          </a:bodyPr>
          <a:lstStyle/>
          <a:p>
            <a:r>
              <a:rPr lang="en-US" sz="1350" dirty="0"/>
              <a:t>Chat is enabled</a:t>
            </a:r>
          </a:p>
        </p:txBody>
      </p:sp>
      <p:pic>
        <p:nvPicPr>
          <p:cNvPr id="6" name="Picture 5">
            <a:extLst>
              <a:ext uri="{FF2B5EF4-FFF2-40B4-BE49-F238E27FC236}">
                <a16:creationId xmlns:a16="http://schemas.microsoft.com/office/drawing/2014/main" id="{9904DB80-A0C2-2344-96B2-E083995C7714}"/>
              </a:ext>
            </a:extLst>
          </p:cNvPr>
          <p:cNvPicPr>
            <a:picLocks noChangeAspect="1"/>
          </p:cNvPicPr>
          <p:nvPr/>
        </p:nvPicPr>
        <p:blipFill>
          <a:blip r:embed="rId7"/>
          <a:stretch>
            <a:fillRect/>
          </a:stretch>
        </p:blipFill>
        <p:spPr>
          <a:xfrm>
            <a:off x="7164065" y="5239912"/>
            <a:ext cx="971550" cy="971550"/>
          </a:xfrm>
          <a:prstGeom prst="rect">
            <a:avLst/>
          </a:prstGeom>
        </p:spPr>
      </p:pic>
    </p:spTree>
    <p:extLst>
      <p:ext uri="{BB962C8B-B14F-4D97-AF65-F5344CB8AC3E}">
        <p14:creationId xmlns:p14="http://schemas.microsoft.com/office/powerpoint/2010/main" val="149234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1" y="131878"/>
            <a:ext cx="3994322" cy="1627360"/>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3" y="251537"/>
            <a:ext cx="2571750" cy="417909"/>
          </a:xfrm>
          <a:prstGeom prst="rect">
            <a:avLst/>
          </a:prstGeom>
          <a:noFill/>
          <a:ln w="9525">
            <a:noFill/>
            <a:miter lim="800000"/>
            <a:headEnd/>
            <a:tailEnd/>
          </a:ln>
        </p:spPr>
      </p:pic>
      <p:sp>
        <p:nvSpPr>
          <p:cNvPr id="160773" name="Content Placeholder 2"/>
          <p:cNvSpPr>
            <a:spLocks noGrp="1"/>
          </p:cNvSpPr>
          <p:nvPr>
            <p:ph idx="1"/>
          </p:nvPr>
        </p:nvSpPr>
        <p:spPr>
          <a:xfrm>
            <a:off x="860541" y="2271346"/>
            <a:ext cx="7649840" cy="3665670"/>
          </a:xfrm>
        </p:spPr>
        <p:txBody>
          <a:bodyPr>
            <a:normAutofit/>
          </a:bodyPr>
          <a:lstStyle/>
          <a:p>
            <a:pPr marL="0" indent="0">
              <a:buNone/>
            </a:pPr>
            <a:r>
              <a:rPr lang="en-US" sz="2400" b="1" dirty="0">
                <a:latin typeface="Calibri" pitchFamily="34" charset="0"/>
              </a:rPr>
              <a:t>1. Welcome &amp; Introductions – James Diggs – TCC Chair</a:t>
            </a:r>
          </a:p>
          <a:p>
            <a:pPr marL="0" indent="0">
              <a:buNone/>
            </a:pPr>
            <a:endParaRPr lang="en-US" b="1" dirty="0">
              <a:latin typeface="Calibri" pitchFamily="34" charset="0"/>
            </a:endParaRPr>
          </a:p>
          <a:p>
            <a:r>
              <a:rPr lang="en-US" sz="2400" dirty="0">
                <a:latin typeface="Calibri" pitchFamily="34" charset="0"/>
              </a:rPr>
              <a:t>ROLL CALL</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r>
              <a:rPr lang="en-US" sz="2400" b="1" dirty="0">
                <a:latin typeface="Calibri" pitchFamily="34" charset="0"/>
              </a:rPr>
              <a:t>2. REVIEW AGENDA FOR ADDITIONS OR CORRECTIONS</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154820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737981" y="2273643"/>
            <a:ext cx="7668039" cy="2961549"/>
          </a:xfrm>
        </p:spPr>
        <p:txBody>
          <a:bodyPr>
            <a:normAutofit/>
          </a:bodyPr>
          <a:lstStyle/>
          <a:p>
            <a:pPr marL="0" indent="0">
              <a:buNone/>
            </a:pPr>
            <a:r>
              <a:rPr lang="en-US" sz="2700" b="1" dirty="0">
                <a:latin typeface="Calibri" pitchFamily="34" charset="0"/>
              </a:rPr>
              <a:t>3. APPROVAL OF UCPRPO TCC MEETING MINUTES</a:t>
            </a:r>
          </a:p>
          <a:p>
            <a:pPr marL="0" indent="0">
              <a:buNone/>
            </a:pPr>
            <a:endParaRPr lang="en-US" sz="2700" b="1" dirty="0">
              <a:latin typeface="Calibri" pitchFamily="34" charset="0"/>
            </a:endParaRPr>
          </a:p>
          <a:p>
            <a:pPr marL="0" indent="0">
              <a:buNone/>
            </a:pPr>
            <a:r>
              <a:rPr lang="en-US" dirty="0">
                <a:latin typeface="Calibri" pitchFamily="34" charset="0"/>
              </a:rPr>
              <a:t>Review and approval of the September 13, 2021 minutes with a motion and second….. Then roll call</a:t>
            </a:r>
          </a:p>
          <a:p>
            <a:pPr marL="0" indent="0">
              <a:buNone/>
            </a:pPr>
            <a:endParaRPr lang="en-US" b="1" dirty="0">
              <a:latin typeface="Calibri" pitchFamily="34" charset="0"/>
            </a:endParaRP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91466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246561" y="1608520"/>
            <a:ext cx="8240482" cy="4310366"/>
          </a:xfrm>
        </p:spPr>
        <p:txBody>
          <a:bodyPr>
            <a:normAutofit/>
          </a:bodyPr>
          <a:lstStyle/>
          <a:p>
            <a:pPr marL="0" indent="0">
              <a:buNone/>
            </a:pPr>
            <a:r>
              <a:rPr lang="en-US" sz="2700" b="1" dirty="0">
                <a:latin typeface="Calibri" pitchFamily="34" charset="0"/>
              </a:rPr>
              <a:t>4. Member updates from members around the Region</a:t>
            </a:r>
          </a:p>
          <a:p>
            <a:pPr marL="0" indent="0">
              <a:buNone/>
            </a:pPr>
            <a:r>
              <a:rPr lang="en-US" sz="1500" dirty="0">
                <a:latin typeface="Calibri" pitchFamily="34" charset="0"/>
              </a:rPr>
              <a:t>Roll call will be completed to allow each member an opportunity to provide updates from each member jurisdiction.</a:t>
            </a:r>
          </a:p>
          <a:p>
            <a:pPr marL="0" indent="0" algn="ctr">
              <a:buNone/>
            </a:pPr>
            <a:r>
              <a:rPr lang="en-US" sz="3600" b="1" dirty="0">
                <a:latin typeface="Calibri" pitchFamily="34" charset="0"/>
              </a:rPr>
              <a:t>EDGECOMBE</a:t>
            </a:r>
          </a:p>
          <a:p>
            <a:pPr marL="0" indent="0" algn="ctr">
              <a:buNone/>
            </a:pPr>
            <a:r>
              <a:rPr lang="en-US" sz="3600" b="1" dirty="0">
                <a:latin typeface="Calibri" pitchFamily="34" charset="0"/>
              </a:rPr>
              <a:t>JOHNSTON</a:t>
            </a:r>
          </a:p>
          <a:p>
            <a:pPr marL="0" indent="0" algn="ctr">
              <a:buNone/>
            </a:pPr>
            <a:r>
              <a:rPr lang="en-US" sz="3600" b="1" dirty="0">
                <a:latin typeface="Calibri" pitchFamily="34" charset="0"/>
              </a:rPr>
              <a:t>NASH</a:t>
            </a:r>
          </a:p>
          <a:p>
            <a:pPr marL="0" indent="0" algn="ctr">
              <a:buNone/>
            </a:pPr>
            <a:r>
              <a:rPr lang="en-US" sz="3600" b="1" dirty="0">
                <a:latin typeface="Calibri" pitchFamily="34" charset="0"/>
              </a:rPr>
              <a:t>WILSON</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3338296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3590898" cy="5155107"/>
          </a:xfrm>
        </p:spPr>
        <p:txBody>
          <a:bodyPr>
            <a:normAutofit/>
          </a:bodyPr>
          <a:lstStyle/>
          <a:p>
            <a:pPr marL="0" indent="0">
              <a:buNone/>
            </a:pPr>
            <a:r>
              <a:rPr lang="en-US" sz="2700" b="1" dirty="0">
                <a:latin typeface="Calibri" pitchFamily="34" charset="0"/>
              </a:rPr>
              <a:t>5. </a:t>
            </a:r>
            <a:r>
              <a:rPr lang="en-US" sz="1600" b="1" dirty="0">
                <a:latin typeface="Calibri" pitchFamily="34" charset="0"/>
              </a:rPr>
              <a:t>Resolution of Support for Town of Tarboro CMAQ Application</a:t>
            </a:r>
            <a:endParaRPr lang="en-US" sz="1600" dirty="0">
              <a:latin typeface="Calibri" pitchFamily="34" charset="0"/>
            </a:endParaRPr>
          </a:p>
          <a:p>
            <a:r>
              <a:rPr lang="en-US" sz="1600" dirty="0">
                <a:latin typeface="Calibri" pitchFamily="34" charset="0"/>
              </a:rPr>
              <a:t>The UCPRPO has $603,240 to allocate for CMAQ projects for FY2023.</a:t>
            </a:r>
          </a:p>
          <a:p>
            <a:r>
              <a:rPr lang="en-US" sz="1600" dirty="0">
                <a:latin typeface="Calibri" pitchFamily="34" charset="0"/>
              </a:rPr>
              <a:t>CMAQ = Congestion Mitigation &amp; Air Quality </a:t>
            </a:r>
          </a:p>
          <a:p>
            <a:r>
              <a:rPr lang="en-US" sz="1600" dirty="0">
                <a:latin typeface="Calibri" pitchFamily="34" charset="0"/>
              </a:rPr>
              <a:t> Funds require a 20% match and must be managed or administered by funding recipient. Program is a reimbursement program not a grant.</a:t>
            </a:r>
          </a:p>
          <a:p>
            <a:pPr marL="0" indent="0">
              <a:buNone/>
            </a:pPr>
            <a:r>
              <a:rPr lang="en-US" sz="1600" b="1" dirty="0">
                <a:latin typeface="Calibri" pitchFamily="34" charset="0"/>
              </a:rPr>
              <a:t>Looking for a motion and second……. </a:t>
            </a:r>
          </a:p>
          <a:p>
            <a:pPr marL="0" indent="0">
              <a:buNone/>
            </a:pPr>
            <a:r>
              <a:rPr lang="en-US" sz="1600" b="1" dirty="0">
                <a:latin typeface="Calibri" pitchFamily="34" charset="0"/>
              </a:rPr>
              <a:t>To recommend the Town of Tarboro’s CMAQ application to the TAC</a:t>
            </a:r>
          </a:p>
          <a:p>
            <a:pPr marL="0" indent="0">
              <a:buNone/>
            </a:pPr>
            <a:endParaRPr lang="en-US" sz="1500" dirty="0">
              <a:latin typeface="Calibri" pitchFamily="34" charset="0"/>
            </a:endParaRPr>
          </a:p>
          <a:p>
            <a:pPr marL="0" indent="0">
              <a:buNone/>
            </a:pPr>
            <a:r>
              <a:rPr lang="en-US" sz="1500" dirty="0">
                <a:latin typeface="Calibri" pitchFamily="34" charset="0"/>
              </a:rPr>
              <a:t>Roll Call</a:t>
            </a:r>
          </a:p>
          <a:p>
            <a:pPr marL="0" indent="0">
              <a:buNone/>
            </a:pPr>
            <a:endParaRPr lang="en-US" sz="1500" dirty="0">
              <a:latin typeface="Calibri" pitchFamily="34" charset="0"/>
            </a:endParaRPr>
          </a:p>
          <a:p>
            <a:pPr marL="0" indent="0">
              <a:buNone/>
            </a:pPr>
            <a:endParaRPr lang="en-US" sz="1800" dirty="0">
              <a:latin typeface="Calibri" pitchFamily="34" charset="0"/>
            </a:endParaRPr>
          </a:p>
        </p:txBody>
      </p:sp>
      <p:pic>
        <p:nvPicPr>
          <p:cNvPr id="3" name="Picture 2" descr="Text, letter&#10;&#10;Description automatically generated">
            <a:extLst>
              <a:ext uri="{FF2B5EF4-FFF2-40B4-BE49-F238E27FC236}">
                <a16:creationId xmlns:a16="http://schemas.microsoft.com/office/drawing/2014/main" id="{8B78CFBD-48C7-B147-90A5-42B74F2FA779}"/>
              </a:ext>
            </a:extLst>
          </p:cNvPr>
          <p:cNvPicPr>
            <a:picLocks noChangeAspect="1"/>
          </p:cNvPicPr>
          <p:nvPr/>
        </p:nvPicPr>
        <p:blipFill>
          <a:blip r:embed="rId5"/>
          <a:stretch>
            <a:fillRect/>
          </a:stretch>
        </p:blipFill>
        <p:spPr>
          <a:xfrm>
            <a:off x="3767705" y="175904"/>
            <a:ext cx="5027512" cy="650619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65265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235544" y="1488861"/>
            <a:ext cx="8240482" cy="4310366"/>
          </a:xfrm>
        </p:spPr>
        <p:txBody>
          <a:bodyPr>
            <a:normAutofit/>
          </a:bodyPr>
          <a:lstStyle/>
          <a:p>
            <a:pPr marL="0" indent="0">
              <a:buNone/>
            </a:pPr>
            <a:r>
              <a:rPr lang="en-US" sz="2700" b="1" dirty="0">
                <a:latin typeface="Calibri" pitchFamily="34" charset="0"/>
              </a:rPr>
              <a:t>Decision Item</a:t>
            </a:r>
          </a:p>
          <a:p>
            <a:pPr marL="0" indent="0">
              <a:buNone/>
            </a:pPr>
            <a:r>
              <a:rPr lang="en-US" sz="2700" b="1" dirty="0">
                <a:latin typeface="Calibri" pitchFamily="34" charset="0"/>
              </a:rPr>
              <a:t>6. Election of UCPRPO TCC Chair and Vice Chair</a:t>
            </a:r>
          </a:p>
          <a:p>
            <a:pPr marL="0" indent="0">
              <a:buNone/>
            </a:pPr>
            <a:r>
              <a:rPr lang="en-US" sz="2000" dirty="0">
                <a:latin typeface="Calibri" pitchFamily="34" charset="0"/>
              </a:rPr>
              <a:t>The Bylaws state that the TCC will consist of Chairman and Vice-Chairman serving annual terms, but limited to two (2) consecutive terms.</a:t>
            </a:r>
          </a:p>
          <a:p>
            <a:pPr marL="0" indent="0">
              <a:buNone/>
            </a:pPr>
            <a:r>
              <a:rPr lang="en-US" sz="2000" dirty="0">
                <a:latin typeface="Calibri" pitchFamily="34" charset="0"/>
              </a:rPr>
              <a:t>Current Chair: James Diggs, Wilson County</a:t>
            </a:r>
          </a:p>
          <a:p>
            <a:pPr marL="0" indent="0">
              <a:buNone/>
            </a:pPr>
            <a:r>
              <a:rPr lang="en-US" sz="2000" dirty="0">
                <a:latin typeface="Calibri" pitchFamily="34" charset="0"/>
              </a:rPr>
              <a:t>Vice-Chair: Adam Tyson, Nash County</a:t>
            </a:r>
            <a:br>
              <a:rPr lang="en-US" sz="2000" dirty="0">
                <a:latin typeface="Calibri" pitchFamily="34" charset="0"/>
              </a:rPr>
            </a:br>
            <a:endParaRPr lang="en-US" sz="2000" dirty="0">
              <a:latin typeface="Calibri" pitchFamily="34" charset="0"/>
            </a:endParaRPr>
          </a:p>
          <a:p>
            <a:pPr>
              <a:buFont typeface="Wingdings" pitchFamily="2" charset="2"/>
              <a:buChar char="v"/>
            </a:pPr>
            <a:r>
              <a:rPr lang="en-US" sz="2400" dirty="0">
                <a:latin typeface="Calibri" pitchFamily="34" charset="0"/>
              </a:rPr>
              <a:t>Asking members for nominations……</a:t>
            </a:r>
          </a:p>
          <a:p>
            <a:pPr>
              <a:buFont typeface="Wingdings" pitchFamily="2" charset="2"/>
              <a:buChar char="v"/>
            </a:pPr>
            <a:r>
              <a:rPr lang="en-US" sz="2400" dirty="0">
                <a:latin typeface="Calibri" pitchFamily="34" charset="0"/>
              </a:rPr>
              <a:t>Motion to elect members to Chair and Vice-Chair…..</a:t>
            </a:r>
          </a:p>
          <a:p>
            <a:pPr>
              <a:buFont typeface="Wingdings" pitchFamily="2" charset="2"/>
              <a:buChar char="v"/>
            </a:pPr>
            <a:r>
              <a:rPr lang="en-US" sz="2400" dirty="0">
                <a:latin typeface="Calibri" pitchFamily="34" charset="0"/>
              </a:rPr>
              <a:t>Roll Call….........</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511502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294482"/>
            <a:ext cx="8978747" cy="5563518"/>
          </a:xfrm>
        </p:spPr>
        <p:txBody>
          <a:bodyPr>
            <a:normAutofit/>
          </a:bodyPr>
          <a:lstStyle/>
          <a:p>
            <a:pPr marL="0" indent="0">
              <a:buNone/>
            </a:pPr>
            <a:r>
              <a:rPr lang="en-US" sz="2700" b="1" dirty="0">
                <a:latin typeface="Calibri" pitchFamily="34" charset="0"/>
              </a:rPr>
              <a:t>7. Prioritization P6 Update – STI Project Scores Released</a:t>
            </a:r>
          </a:p>
          <a:p>
            <a:r>
              <a:rPr lang="en-US" sz="2400" dirty="0">
                <a:latin typeface="Calibri" pitchFamily="34" charset="0"/>
              </a:rPr>
              <a:t>The NCDOT SPOT Office released the STI P6 Project Scores on November 12, 2001. </a:t>
            </a:r>
          </a:p>
          <a:p>
            <a:r>
              <a:rPr lang="en-US" dirty="0"/>
              <a:t>Ultimately over 2,300 projects over all six modes were scored!  As a reminder, with the remainder of the P6 process being halted, </a:t>
            </a:r>
            <a:r>
              <a:rPr lang="en-US" b="1" dirty="0">
                <a:solidFill>
                  <a:srgbClr val="FF0000"/>
                </a:solidFill>
              </a:rPr>
              <a:t>no local input points will be assigned</a:t>
            </a:r>
            <a:r>
              <a:rPr lang="en-US" dirty="0"/>
              <a:t>, and this quantitative score release concludes the P6 Prioritization cycle.  </a:t>
            </a:r>
          </a:p>
          <a:p>
            <a:r>
              <a:rPr lang="en-US" dirty="0"/>
              <a:t>Note that </a:t>
            </a:r>
            <a:r>
              <a:rPr lang="en-US" b="1" dirty="0"/>
              <a:t>Statewide Mobility scores will be out of 100</a:t>
            </a:r>
            <a:r>
              <a:rPr lang="en-US" dirty="0"/>
              <a:t>, </a:t>
            </a:r>
            <a:r>
              <a:rPr lang="en-US" b="1" dirty="0"/>
              <a:t>Regional Impact scores will be out of 70</a:t>
            </a:r>
            <a:r>
              <a:rPr lang="en-US" dirty="0"/>
              <a:t>, and </a:t>
            </a:r>
            <a:r>
              <a:rPr lang="en-US" b="1" dirty="0"/>
              <a:t>Division Needs scores will be out of 50</a:t>
            </a:r>
            <a:r>
              <a:rPr lang="en-US" dirty="0"/>
              <a:t>.</a:t>
            </a: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839776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294482"/>
            <a:ext cx="8978747" cy="5563518"/>
          </a:xfrm>
        </p:spPr>
        <p:txBody>
          <a:bodyPr>
            <a:normAutofit/>
          </a:bodyPr>
          <a:lstStyle/>
          <a:p>
            <a:pPr marL="0" indent="0">
              <a:buNone/>
            </a:pPr>
            <a:r>
              <a:rPr lang="en-US" sz="2700" b="1" dirty="0">
                <a:latin typeface="Calibri" pitchFamily="34" charset="0"/>
              </a:rPr>
              <a:t>7. Prioritization P6 Update – STI Project Scores Released</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pic>
        <p:nvPicPr>
          <p:cNvPr id="3" name="Picture 2" descr="Table&#10;&#10;Description automatically generated">
            <a:extLst>
              <a:ext uri="{FF2B5EF4-FFF2-40B4-BE49-F238E27FC236}">
                <a16:creationId xmlns:a16="http://schemas.microsoft.com/office/drawing/2014/main" id="{933F3063-EE00-A14B-9509-574A2243EEF7}"/>
              </a:ext>
            </a:extLst>
          </p:cNvPr>
          <p:cNvPicPr>
            <a:picLocks noChangeAspect="1"/>
          </p:cNvPicPr>
          <p:nvPr/>
        </p:nvPicPr>
        <p:blipFill>
          <a:blip r:embed="rId5"/>
          <a:stretch>
            <a:fillRect/>
          </a:stretch>
        </p:blipFill>
        <p:spPr>
          <a:xfrm>
            <a:off x="-6214" y="1832050"/>
            <a:ext cx="9144000" cy="4435457"/>
          </a:xfrm>
          <a:prstGeom prst="rect">
            <a:avLst/>
          </a:prstGeom>
        </p:spPr>
      </p:pic>
    </p:spTree>
    <p:extLst>
      <p:ext uri="{BB962C8B-B14F-4D97-AF65-F5344CB8AC3E}">
        <p14:creationId xmlns:p14="http://schemas.microsoft.com/office/powerpoint/2010/main" val="425728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085162"/>
            <a:ext cx="8978747" cy="5563518"/>
          </a:xfrm>
        </p:spPr>
        <p:txBody>
          <a:bodyPr>
            <a:normAutofit/>
          </a:bodyPr>
          <a:lstStyle/>
          <a:p>
            <a:pPr marL="0" indent="0">
              <a:buNone/>
            </a:pPr>
            <a:r>
              <a:rPr lang="en-US" sz="2700" b="1" dirty="0">
                <a:latin typeface="Calibri" pitchFamily="34" charset="0"/>
              </a:rPr>
              <a:t>7. Prioritization P6 Update – STI Project Scores Released</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pic>
        <p:nvPicPr>
          <p:cNvPr id="4" name="Picture 3" descr="Graphical user interface, table&#10;&#10;Description automatically generated">
            <a:extLst>
              <a:ext uri="{FF2B5EF4-FFF2-40B4-BE49-F238E27FC236}">
                <a16:creationId xmlns:a16="http://schemas.microsoft.com/office/drawing/2014/main" id="{C2B1C7AC-5402-F24A-B60F-523FB6C2FA66}"/>
              </a:ext>
            </a:extLst>
          </p:cNvPr>
          <p:cNvPicPr>
            <a:picLocks noChangeAspect="1"/>
          </p:cNvPicPr>
          <p:nvPr/>
        </p:nvPicPr>
        <p:blipFill>
          <a:blip r:embed="rId5"/>
          <a:stretch>
            <a:fillRect/>
          </a:stretch>
        </p:blipFill>
        <p:spPr>
          <a:xfrm>
            <a:off x="0" y="1608520"/>
            <a:ext cx="9144000" cy="5247434"/>
          </a:xfrm>
          <a:prstGeom prst="rect">
            <a:avLst/>
          </a:prstGeom>
        </p:spPr>
      </p:pic>
    </p:spTree>
    <p:extLst>
      <p:ext uri="{BB962C8B-B14F-4D97-AF65-F5344CB8AC3E}">
        <p14:creationId xmlns:p14="http://schemas.microsoft.com/office/powerpoint/2010/main" val="3035502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026542"/>
            <a:ext cx="8978747" cy="5563518"/>
          </a:xfrm>
        </p:spPr>
        <p:txBody>
          <a:bodyPr>
            <a:normAutofit/>
          </a:bodyPr>
          <a:lstStyle/>
          <a:p>
            <a:pPr marL="0" indent="0">
              <a:buNone/>
            </a:pPr>
            <a:r>
              <a:rPr lang="en-US" sz="2700" b="1" dirty="0">
                <a:latin typeface="Calibri" pitchFamily="34" charset="0"/>
              </a:rPr>
              <a:t>7. Prioritization P6 Update – STI Project Scores Released</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pic>
        <p:nvPicPr>
          <p:cNvPr id="4" name="Picture 3" descr="Table&#10;&#10;Description automatically generated">
            <a:extLst>
              <a:ext uri="{FF2B5EF4-FFF2-40B4-BE49-F238E27FC236}">
                <a16:creationId xmlns:a16="http://schemas.microsoft.com/office/drawing/2014/main" id="{77286304-5414-954B-83B5-EC34B7092D85}"/>
              </a:ext>
            </a:extLst>
          </p:cNvPr>
          <p:cNvPicPr>
            <a:picLocks noChangeAspect="1"/>
          </p:cNvPicPr>
          <p:nvPr/>
        </p:nvPicPr>
        <p:blipFill>
          <a:blip r:embed="rId5"/>
          <a:stretch>
            <a:fillRect/>
          </a:stretch>
        </p:blipFill>
        <p:spPr>
          <a:xfrm>
            <a:off x="0" y="1529546"/>
            <a:ext cx="9144000" cy="5328454"/>
          </a:xfrm>
          <a:prstGeom prst="rect">
            <a:avLst/>
          </a:prstGeom>
        </p:spPr>
      </p:pic>
    </p:spTree>
    <p:extLst>
      <p:ext uri="{BB962C8B-B14F-4D97-AF65-F5344CB8AC3E}">
        <p14:creationId xmlns:p14="http://schemas.microsoft.com/office/powerpoint/2010/main" val="4292403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294482"/>
            <a:ext cx="8978747" cy="5563518"/>
          </a:xfrm>
        </p:spPr>
        <p:txBody>
          <a:bodyPr>
            <a:normAutofit/>
          </a:bodyPr>
          <a:lstStyle/>
          <a:p>
            <a:pPr marL="0" indent="0">
              <a:buNone/>
            </a:pPr>
            <a:r>
              <a:rPr lang="en-US" sz="2700" b="1" dirty="0">
                <a:latin typeface="Calibri" pitchFamily="34" charset="0"/>
              </a:rPr>
              <a:t>7. Prioritization P6 Update – STI Project Scores Released</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pic>
        <p:nvPicPr>
          <p:cNvPr id="4" name="Picture 3" descr="Table&#10;&#10;Description automatically generated">
            <a:extLst>
              <a:ext uri="{FF2B5EF4-FFF2-40B4-BE49-F238E27FC236}">
                <a16:creationId xmlns:a16="http://schemas.microsoft.com/office/drawing/2014/main" id="{A60A30CF-B6CC-8346-94EA-5C3FC4474CEB}"/>
              </a:ext>
            </a:extLst>
          </p:cNvPr>
          <p:cNvPicPr>
            <a:picLocks noChangeAspect="1"/>
          </p:cNvPicPr>
          <p:nvPr/>
        </p:nvPicPr>
        <p:blipFill>
          <a:blip r:embed="rId5"/>
          <a:stretch>
            <a:fillRect/>
          </a:stretch>
        </p:blipFill>
        <p:spPr>
          <a:xfrm>
            <a:off x="0" y="2038186"/>
            <a:ext cx="9144000" cy="3465514"/>
          </a:xfrm>
          <a:prstGeom prst="rect">
            <a:avLst/>
          </a:prstGeom>
        </p:spPr>
      </p:pic>
    </p:spTree>
    <p:extLst>
      <p:ext uri="{BB962C8B-B14F-4D97-AF65-F5344CB8AC3E}">
        <p14:creationId xmlns:p14="http://schemas.microsoft.com/office/powerpoint/2010/main" val="4041900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294482"/>
            <a:ext cx="8978747" cy="5563518"/>
          </a:xfrm>
        </p:spPr>
        <p:txBody>
          <a:bodyPr>
            <a:normAutofit/>
          </a:bodyPr>
          <a:lstStyle/>
          <a:p>
            <a:pPr marL="0" indent="0">
              <a:buNone/>
            </a:pPr>
            <a:r>
              <a:rPr lang="en-US" sz="2700" b="1" dirty="0">
                <a:latin typeface="Calibri" pitchFamily="34" charset="0"/>
              </a:rPr>
              <a:t>7. Prioritization P6 Update – STI Project Scores Released</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pic>
        <p:nvPicPr>
          <p:cNvPr id="4" name="Picture 3" descr="Table&#10;&#10;Description automatically generated">
            <a:extLst>
              <a:ext uri="{FF2B5EF4-FFF2-40B4-BE49-F238E27FC236}">
                <a16:creationId xmlns:a16="http://schemas.microsoft.com/office/drawing/2014/main" id="{A38EF122-2386-6D46-BFD4-9BB3F46C257B}"/>
              </a:ext>
            </a:extLst>
          </p:cNvPr>
          <p:cNvPicPr>
            <a:picLocks noChangeAspect="1"/>
          </p:cNvPicPr>
          <p:nvPr/>
        </p:nvPicPr>
        <p:blipFill>
          <a:blip r:embed="rId5"/>
          <a:stretch>
            <a:fillRect/>
          </a:stretch>
        </p:blipFill>
        <p:spPr>
          <a:xfrm>
            <a:off x="0" y="1832050"/>
            <a:ext cx="9144000" cy="1973366"/>
          </a:xfrm>
          <a:prstGeom prst="rect">
            <a:avLst/>
          </a:prstGeom>
        </p:spPr>
      </p:pic>
      <p:pic>
        <p:nvPicPr>
          <p:cNvPr id="8" name="Picture 7" descr="Table&#10;&#10;Description automatically generated">
            <a:extLst>
              <a:ext uri="{FF2B5EF4-FFF2-40B4-BE49-F238E27FC236}">
                <a16:creationId xmlns:a16="http://schemas.microsoft.com/office/drawing/2014/main" id="{732D83EE-05E0-F441-8E0A-CE2228741344}"/>
              </a:ext>
            </a:extLst>
          </p:cNvPr>
          <p:cNvPicPr>
            <a:picLocks noChangeAspect="1"/>
          </p:cNvPicPr>
          <p:nvPr/>
        </p:nvPicPr>
        <p:blipFill>
          <a:blip r:embed="rId6"/>
          <a:stretch>
            <a:fillRect/>
          </a:stretch>
        </p:blipFill>
        <p:spPr>
          <a:xfrm>
            <a:off x="0" y="4019491"/>
            <a:ext cx="9144000" cy="2211177"/>
          </a:xfrm>
          <a:prstGeom prst="rect">
            <a:avLst/>
          </a:prstGeom>
        </p:spPr>
      </p:pic>
    </p:spTree>
    <p:extLst>
      <p:ext uri="{BB962C8B-B14F-4D97-AF65-F5344CB8AC3E}">
        <p14:creationId xmlns:p14="http://schemas.microsoft.com/office/powerpoint/2010/main" val="3722181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294482"/>
            <a:ext cx="8978747" cy="5563518"/>
          </a:xfrm>
        </p:spPr>
        <p:txBody>
          <a:bodyPr>
            <a:normAutofit/>
          </a:bodyPr>
          <a:lstStyle/>
          <a:p>
            <a:pPr marL="0" indent="0">
              <a:buNone/>
            </a:pPr>
            <a:r>
              <a:rPr lang="en-US" sz="2700" b="1" dirty="0">
                <a:latin typeface="Calibri" pitchFamily="34" charset="0"/>
              </a:rPr>
              <a:t>7. Prioritization P6 Update – STI Project Scores Released</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pic>
        <p:nvPicPr>
          <p:cNvPr id="4" name="Picture 3" descr="Table&#10;&#10;Description automatically generated">
            <a:extLst>
              <a:ext uri="{FF2B5EF4-FFF2-40B4-BE49-F238E27FC236}">
                <a16:creationId xmlns:a16="http://schemas.microsoft.com/office/drawing/2014/main" id="{D8E70648-759E-7A4A-B3D0-A7FBADA23492}"/>
              </a:ext>
            </a:extLst>
          </p:cNvPr>
          <p:cNvPicPr>
            <a:picLocks noChangeAspect="1"/>
          </p:cNvPicPr>
          <p:nvPr/>
        </p:nvPicPr>
        <p:blipFill>
          <a:blip r:embed="rId5"/>
          <a:stretch>
            <a:fillRect/>
          </a:stretch>
        </p:blipFill>
        <p:spPr>
          <a:xfrm>
            <a:off x="0" y="1962253"/>
            <a:ext cx="9144000" cy="2211177"/>
          </a:xfrm>
          <a:prstGeom prst="rect">
            <a:avLst/>
          </a:prstGeom>
        </p:spPr>
      </p:pic>
    </p:spTree>
    <p:extLst>
      <p:ext uri="{BB962C8B-B14F-4D97-AF65-F5344CB8AC3E}">
        <p14:creationId xmlns:p14="http://schemas.microsoft.com/office/powerpoint/2010/main" val="2356211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pic>
        <p:nvPicPr>
          <p:cNvPr id="2" name="Picture 1">
            <a:extLst>
              <a:ext uri="{FF2B5EF4-FFF2-40B4-BE49-F238E27FC236}">
                <a16:creationId xmlns:a16="http://schemas.microsoft.com/office/drawing/2014/main" id="{317EB840-F3D2-454E-858C-79D27516E06E}"/>
              </a:ext>
            </a:extLst>
          </p:cNvPr>
          <p:cNvPicPr>
            <a:picLocks noChangeAspect="1"/>
          </p:cNvPicPr>
          <p:nvPr/>
        </p:nvPicPr>
        <p:blipFill>
          <a:blip r:embed="rId5"/>
          <a:stretch>
            <a:fillRect/>
          </a:stretch>
        </p:blipFill>
        <p:spPr>
          <a:xfrm>
            <a:off x="-1" y="1241304"/>
            <a:ext cx="9144000" cy="5616696"/>
          </a:xfrm>
          <a:prstGeom prst="rect">
            <a:avLst/>
          </a:prstGeom>
        </p:spPr>
      </p:pic>
      <p:sp>
        <p:nvSpPr>
          <p:cNvPr id="6" name="Oval 5">
            <a:extLst>
              <a:ext uri="{FF2B5EF4-FFF2-40B4-BE49-F238E27FC236}">
                <a16:creationId xmlns:a16="http://schemas.microsoft.com/office/drawing/2014/main" id="{A429ED9C-1796-F743-9ED3-E54020190801}"/>
              </a:ext>
            </a:extLst>
          </p:cNvPr>
          <p:cNvSpPr/>
          <p:nvPr/>
        </p:nvSpPr>
        <p:spPr>
          <a:xfrm>
            <a:off x="4883872" y="3592452"/>
            <a:ext cx="1794933" cy="914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9955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grpId="1" nodeType="clickEffect">
                                  <p:stCondLst>
                                    <p:cond delay="0"/>
                                  </p:stCondLst>
                                  <p:childTnLst>
                                    <p:animEffect transition="out" filter="fade">
                                      <p:cBhvr>
                                        <p:cTn id="14" dur="500" tmFilter="0, 0; .2, .5; .8, .5; 1, 0"/>
                                        <p:tgtEl>
                                          <p:spTgt spid="6"/>
                                        </p:tgtEl>
                                      </p:cBhvr>
                                    </p:animEffect>
                                    <p:animScale>
                                      <p:cBhvr>
                                        <p:cTn id="15"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pic>
        <p:nvPicPr>
          <p:cNvPr id="4" name="Picture 3" descr="Graphical user interface&#10;&#10;Description automatically generated with medium confidence">
            <a:extLst>
              <a:ext uri="{FF2B5EF4-FFF2-40B4-BE49-F238E27FC236}">
                <a16:creationId xmlns:a16="http://schemas.microsoft.com/office/drawing/2014/main" id="{714FD975-EDCE-154F-AF05-13D5C05E6A3F}"/>
              </a:ext>
            </a:extLst>
          </p:cNvPr>
          <p:cNvPicPr>
            <a:picLocks noChangeAspect="1"/>
          </p:cNvPicPr>
          <p:nvPr/>
        </p:nvPicPr>
        <p:blipFill>
          <a:blip r:embed="rId5"/>
          <a:stretch>
            <a:fillRect/>
          </a:stretch>
        </p:blipFill>
        <p:spPr>
          <a:xfrm>
            <a:off x="6221295" y="2557933"/>
            <a:ext cx="2757452" cy="3565483"/>
          </a:xfrm>
          <a:prstGeom prst="rect">
            <a:avLst/>
          </a:prstGeom>
          <a:effectLst>
            <a:glow>
              <a:schemeClr val="accent1">
                <a:alpha val="40000"/>
              </a:schemeClr>
            </a:glow>
            <a:outerShdw blurRad="534937" dist="50800" dir="7620000" sx="101000" sy="101000" algn="ctr" rotWithShape="0">
              <a:srgbClr val="000000"/>
            </a:outerShdw>
            <a:reflection endPos="0" dist="50800" dir="5400000" sy="-100000" algn="bl" rotWithShape="0"/>
          </a:effectLst>
          <a:scene3d>
            <a:camera prst="orthographicFront">
              <a:rot lat="0" lon="0" rev="0"/>
            </a:camera>
            <a:lightRig rig="threePt" dir="t"/>
          </a:scene3d>
          <a:sp3d>
            <a:bevelT w="139700"/>
          </a:sp3d>
        </p:spPr>
      </p:pic>
      <p:sp>
        <p:nvSpPr>
          <p:cNvPr id="160773" name="Content Placeholder 2"/>
          <p:cNvSpPr>
            <a:spLocks noGrp="1"/>
          </p:cNvSpPr>
          <p:nvPr>
            <p:ph idx="1"/>
          </p:nvPr>
        </p:nvSpPr>
        <p:spPr>
          <a:xfrm>
            <a:off x="0" y="1197293"/>
            <a:ext cx="6386548" cy="5563518"/>
          </a:xfrm>
        </p:spPr>
        <p:txBody>
          <a:bodyPr>
            <a:normAutofit/>
          </a:bodyPr>
          <a:lstStyle/>
          <a:p>
            <a:pPr marL="0" indent="0">
              <a:buNone/>
            </a:pPr>
            <a:r>
              <a:rPr lang="en-US" sz="2700" b="1" dirty="0">
                <a:latin typeface="Calibri" pitchFamily="34" charset="0"/>
              </a:rPr>
              <a:t>8. DRAFT Public Participation Plan (PPP)</a:t>
            </a:r>
          </a:p>
          <a:p>
            <a:r>
              <a:rPr lang="en-US" sz="2400" dirty="0">
                <a:latin typeface="Calibri" pitchFamily="34" charset="0"/>
              </a:rPr>
              <a:t>Public involvement is a very important component of the UCPRPO’s input and decision-making process and public involvement is synonymous with public participation.</a:t>
            </a:r>
          </a:p>
          <a:p>
            <a:r>
              <a:rPr lang="en-US" sz="2400" dirty="0">
                <a:latin typeface="Calibri" pitchFamily="34" charset="0"/>
              </a:rPr>
              <a:t>The PPP provides a guidance and policy in engaging the public in the transportation planning process.</a:t>
            </a:r>
          </a:p>
          <a:p>
            <a:r>
              <a:rPr lang="en-US" sz="2400" dirty="0">
                <a:latin typeface="Calibri" pitchFamily="34" charset="0"/>
              </a:rPr>
              <a:t>The Draft PPP was provided in the agenda packet and the TCC will be asked to approve it for recommendation to the TAC at the March TCC meeting.</a:t>
            </a:r>
          </a:p>
          <a:p>
            <a:r>
              <a:rPr lang="en-US" sz="2400" dirty="0">
                <a:latin typeface="Calibri" pitchFamily="34" charset="0"/>
              </a:rPr>
              <a:t>Please provide any comments by February 15, 2022.</a:t>
            </a:r>
          </a:p>
          <a:p>
            <a:pPr marL="0" indent="0">
              <a:buNone/>
            </a:pPr>
            <a:endParaRPr lang="en-US" sz="1500" dirty="0">
              <a:latin typeface="Calibri" pitchFamily="34" charset="0"/>
            </a:endParaRPr>
          </a:p>
        </p:txBody>
      </p:sp>
    </p:spTree>
    <p:extLst>
      <p:ext uri="{BB962C8B-B14F-4D97-AF65-F5344CB8AC3E}">
        <p14:creationId xmlns:p14="http://schemas.microsoft.com/office/powerpoint/2010/main" val="1323227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488861"/>
            <a:ext cx="4979624" cy="4990682"/>
          </a:xfrm>
        </p:spPr>
        <p:txBody>
          <a:bodyPr>
            <a:normAutofit/>
          </a:bodyPr>
          <a:lstStyle/>
          <a:p>
            <a:pPr marL="0" indent="0">
              <a:buNone/>
            </a:pPr>
            <a:r>
              <a:rPr lang="en-US" sz="2700" b="1" dirty="0">
                <a:latin typeface="Calibri" pitchFamily="34" charset="0"/>
              </a:rPr>
              <a:t>9. DRAFT Planning Work Program FY2223 (PWP)</a:t>
            </a:r>
          </a:p>
          <a:p>
            <a:pPr marL="0" indent="0">
              <a:buNone/>
            </a:pPr>
            <a:r>
              <a:rPr lang="en-US" sz="2400" dirty="0">
                <a:latin typeface="Calibri" pitchFamily="34" charset="0"/>
              </a:rPr>
              <a:t>A copy of the draft FY2223 PWP was included within the TCC agenda packet.</a:t>
            </a:r>
          </a:p>
          <a:p>
            <a:pPr marL="0" indent="0">
              <a:buNone/>
            </a:pPr>
            <a:r>
              <a:rPr lang="en-US" sz="2400" dirty="0">
                <a:latin typeface="Calibri" pitchFamily="34" charset="0"/>
              </a:rPr>
              <a:t>The program requires a 20% local match that is charged to each County member.</a:t>
            </a:r>
          </a:p>
          <a:p>
            <a:pPr marL="0" indent="0">
              <a:buNone/>
            </a:pPr>
            <a:endParaRPr lang="en-US" sz="1500" dirty="0">
              <a:latin typeface="Calibri" pitchFamily="34" charset="0"/>
            </a:endParaRPr>
          </a:p>
        </p:txBody>
      </p:sp>
      <p:pic>
        <p:nvPicPr>
          <p:cNvPr id="3" name="Picture 2" descr="Timeline&#10;&#10;Description automatically generated">
            <a:extLst>
              <a:ext uri="{FF2B5EF4-FFF2-40B4-BE49-F238E27FC236}">
                <a16:creationId xmlns:a16="http://schemas.microsoft.com/office/drawing/2014/main" id="{BEDED288-D9C9-1D44-988C-E75BCD4A8A47}"/>
              </a:ext>
            </a:extLst>
          </p:cNvPr>
          <p:cNvPicPr>
            <a:picLocks noChangeAspect="1"/>
          </p:cNvPicPr>
          <p:nvPr/>
        </p:nvPicPr>
        <p:blipFill>
          <a:blip r:embed="rId5"/>
          <a:stretch>
            <a:fillRect/>
          </a:stretch>
        </p:blipFill>
        <p:spPr>
          <a:xfrm>
            <a:off x="5332380" y="744430"/>
            <a:ext cx="3161624" cy="6078041"/>
          </a:xfrm>
          <a:prstGeom prst="rect">
            <a:avLst/>
          </a:prstGeom>
        </p:spPr>
      </p:pic>
    </p:spTree>
    <p:extLst>
      <p:ext uri="{BB962C8B-B14F-4D97-AF65-F5344CB8AC3E}">
        <p14:creationId xmlns:p14="http://schemas.microsoft.com/office/powerpoint/2010/main" val="1944735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294482"/>
            <a:ext cx="8978747" cy="5563518"/>
          </a:xfrm>
        </p:spPr>
        <p:txBody>
          <a:bodyPr>
            <a:normAutofit/>
          </a:bodyPr>
          <a:lstStyle/>
          <a:p>
            <a:pPr marL="0" indent="0">
              <a:buNone/>
            </a:pPr>
            <a:r>
              <a:rPr lang="en-US" sz="2700" b="1" dirty="0">
                <a:latin typeface="Calibri" pitchFamily="34" charset="0"/>
              </a:rPr>
              <a:t>9. DRAFT Planning Work Program FY2223 (PWP)</a:t>
            </a:r>
          </a:p>
          <a:p>
            <a:r>
              <a:rPr lang="en-US" sz="2400" dirty="0">
                <a:latin typeface="Calibri" pitchFamily="34" charset="0"/>
              </a:rPr>
              <a:t>The PWP is used to govern the use of funds and staff time during the upcoming FY2223 fiscal year. The PWP must be submitted to NCDOT each February for their review and approval.</a:t>
            </a:r>
          </a:p>
          <a:p>
            <a:r>
              <a:rPr lang="en-US" sz="2400" dirty="0">
                <a:latin typeface="Calibri" pitchFamily="34" charset="0"/>
              </a:rPr>
              <a:t>The PWP document includes a table showing anticipated funding in a number of task categories and a narrative describing the anticipated work in each category.</a:t>
            </a:r>
          </a:p>
          <a:p>
            <a:r>
              <a:rPr lang="en-US" sz="2400" dirty="0">
                <a:latin typeface="Calibri" pitchFamily="34" charset="0"/>
              </a:rPr>
              <a:t>Today we are releasing the UCPRPO DRAFT FY2223 PWP for member and public comment. After receiving comments and approval from NCDOT, the FY2223 PWP will be brought back to the TCC for consideration of recommending the PWP to the TAC at the March meeting.</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286234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9333"/>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386996" y="1457282"/>
            <a:ext cx="8240482" cy="1040026"/>
          </a:xfrm>
        </p:spPr>
        <p:txBody>
          <a:bodyPr>
            <a:normAutofit/>
          </a:bodyPr>
          <a:lstStyle/>
          <a:p>
            <a:pPr marL="0" indent="0">
              <a:buNone/>
            </a:pPr>
            <a:r>
              <a:rPr lang="en-US" sz="2700" b="1" dirty="0">
                <a:latin typeface="Calibri" pitchFamily="34" charset="0"/>
              </a:rPr>
              <a:t>9. </a:t>
            </a:r>
            <a:r>
              <a:rPr lang="en-US" sz="2400" b="1" dirty="0">
                <a:latin typeface="Calibri" pitchFamily="34" charset="0"/>
              </a:rPr>
              <a:t>Draft FY2022-2023 Planning Work Program (PWP)</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graphicFrame>
        <p:nvGraphicFramePr>
          <p:cNvPr id="3" name="Table 2">
            <a:extLst>
              <a:ext uri="{FF2B5EF4-FFF2-40B4-BE49-F238E27FC236}">
                <a16:creationId xmlns:a16="http://schemas.microsoft.com/office/drawing/2014/main" id="{8A2BC522-FC77-9B46-A4E1-DC2DB4CD6656}"/>
              </a:ext>
            </a:extLst>
          </p:cNvPr>
          <p:cNvGraphicFramePr>
            <a:graphicFrameLocks noGrp="1"/>
          </p:cNvGraphicFramePr>
          <p:nvPr>
            <p:extLst>
              <p:ext uri="{D42A27DB-BD31-4B8C-83A1-F6EECF244321}">
                <p14:modId xmlns:p14="http://schemas.microsoft.com/office/powerpoint/2010/main" val="3238641825"/>
              </p:ext>
            </p:extLst>
          </p:nvPr>
        </p:nvGraphicFramePr>
        <p:xfrm>
          <a:off x="370389" y="1991317"/>
          <a:ext cx="7886700" cy="1871264"/>
        </p:xfrm>
        <a:graphic>
          <a:graphicData uri="http://schemas.openxmlformats.org/drawingml/2006/table">
            <a:tbl>
              <a:tblPr firstRow="1" bandRow="1">
                <a:tableStyleId>{5C22544A-7EE6-4342-B048-85BDC9FD1C3A}</a:tableStyleId>
              </a:tblPr>
              <a:tblGrid>
                <a:gridCol w="3819646">
                  <a:extLst>
                    <a:ext uri="{9D8B030D-6E8A-4147-A177-3AD203B41FA5}">
                      <a16:colId xmlns:a16="http://schemas.microsoft.com/office/drawing/2014/main" val="1985287467"/>
                    </a:ext>
                  </a:extLst>
                </a:gridCol>
                <a:gridCol w="1238491">
                  <a:extLst>
                    <a:ext uri="{9D8B030D-6E8A-4147-A177-3AD203B41FA5}">
                      <a16:colId xmlns:a16="http://schemas.microsoft.com/office/drawing/2014/main" val="541505908"/>
                    </a:ext>
                  </a:extLst>
                </a:gridCol>
                <a:gridCol w="1760881">
                  <a:extLst>
                    <a:ext uri="{9D8B030D-6E8A-4147-A177-3AD203B41FA5}">
                      <a16:colId xmlns:a16="http://schemas.microsoft.com/office/drawing/2014/main" val="2860532744"/>
                    </a:ext>
                  </a:extLst>
                </a:gridCol>
                <a:gridCol w="1067682">
                  <a:extLst>
                    <a:ext uri="{9D8B030D-6E8A-4147-A177-3AD203B41FA5}">
                      <a16:colId xmlns:a16="http://schemas.microsoft.com/office/drawing/2014/main" val="2551619381"/>
                    </a:ext>
                  </a:extLst>
                </a:gridCol>
              </a:tblGrid>
              <a:tr h="447278">
                <a:tc>
                  <a:txBody>
                    <a:bodyPr/>
                    <a:lstStyle/>
                    <a:p>
                      <a:pPr algn="l" rtl="0" fontAlgn="ctr"/>
                      <a:r>
                        <a:rPr lang="en-US" sz="1300" u="none" strike="noStrike" dirty="0">
                          <a:effectLst/>
                        </a:rPr>
                        <a:t>Transportation Planning and Admin Costs</a:t>
                      </a:r>
                    </a:p>
                    <a:p>
                      <a:pPr algn="l" rtl="0" fontAlgn="ctr"/>
                      <a:r>
                        <a:rPr lang="en-US" sz="1300" u="none" strike="noStrike" dirty="0">
                          <a:effectLst/>
                        </a:rPr>
                        <a:t>Work Category</a:t>
                      </a:r>
                      <a:endParaRPr lang="en-US" sz="1300" b="1" i="0" u="none" strike="noStrike" dirty="0">
                        <a:solidFill>
                          <a:srgbClr val="FFFFFF"/>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Local Match 20%</a:t>
                      </a:r>
                      <a:endParaRPr lang="en-US" sz="1300" b="1" i="0" u="none" strike="noStrike" dirty="0">
                        <a:solidFill>
                          <a:srgbClr val="FFFFFF"/>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Federal SPR Funds 80%</a:t>
                      </a:r>
                      <a:endParaRPr lang="en-US" sz="1300" b="1" i="0" u="none" strike="noStrike" dirty="0">
                        <a:solidFill>
                          <a:srgbClr val="FFFFFF"/>
                        </a:solidFill>
                        <a:effectLst/>
                        <a:latin typeface="Arial" panose="020B0604020202020204" pitchFamily="34" charset="0"/>
                      </a:endParaRPr>
                    </a:p>
                  </a:txBody>
                  <a:tcPr marL="6846" marR="6846" marT="6846" marB="0" anchor="ctr"/>
                </a:tc>
                <a:tc>
                  <a:txBody>
                    <a:bodyPr/>
                    <a:lstStyle/>
                    <a:p>
                      <a:pPr algn="ctr" rtl="0" fontAlgn="ctr"/>
                      <a:r>
                        <a:rPr lang="en-US" sz="1300" u="none" strike="noStrike">
                          <a:effectLst/>
                        </a:rPr>
                        <a:t>Total</a:t>
                      </a:r>
                      <a:endParaRPr lang="en-US" sz="1300" b="1" i="0" u="none" strike="noStrike">
                        <a:solidFill>
                          <a:srgbClr val="FFFFFF"/>
                        </a:solidFill>
                        <a:effectLst/>
                        <a:latin typeface="Arial" panose="020B0604020202020204" pitchFamily="34" charset="0"/>
                      </a:endParaRPr>
                    </a:p>
                  </a:txBody>
                  <a:tcPr marL="6846" marR="6846" marT="6846" marB="0" anchor="ctr"/>
                </a:tc>
                <a:extLst>
                  <a:ext uri="{0D108BD9-81ED-4DB2-BD59-A6C34878D82A}">
                    <a16:rowId xmlns:a16="http://schemas.microsoft.com/office/drawing/2014/main" val="2978409218"/>
                  </a:ext>
                </a:extLst>
              </a:tr>
              <a:tr h="237331">
                <a:tc>
                  <a:txBody>
                    <a:bodyPr/>
                    <a:lstStyle/>
                    <a:p>
                      <a:pPr algn="l" rtl="0" fontAlgn="ctr"/>
                      <a:r>
                        <a:rPr lang="en-US" sz="1300" u="none" strike="noStrike">
                          <a:effectLst/>
                        </a:rPr>
                        <a:t>I-1 Data Collection and Assessment</a:t>
                      </a:r>
                      <a:endParaRPr lang="en-US" sz="1300" b="0" i="0" u="none" strike="noStrike">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$1,800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$7,200</a:t>
                      </a:r>
                    </a:p>
                  </a:txBody>
                  <a:tcPr marL="6846" marR="6846" marT="6846" marB="0" anchor="ctr"/>
                </a:tc>
                <a:tc>
                  <a:txBody>
                    <a:bodyPr/>
                    <a:lstStyle/>
                    <a:p>
                      <a:pPr algn="r" rtl="0" fontAlgn="ctr"/>
                      <a:r>
                        <a:rPr lang="en-US" sz="1300" b="1" i="0" u="none" strike="noStrike" dirty="0">
                          <a:solidFill>
                            <a:srgbClr val="000000"/>
                          </a:solidFill>
                          <a:effectLst/>
                          <a:latin typeface="+mn-lt"/>
                        </a:rPr>
                        <a:t>$9,000 </a:t>
                      </a:r>
                    </a:p>
                  </a:txBody>
                  <a:tcPr marL="9525" marR="9525" marT="9525" marB="0" anchor="ctr"/>
                </a:tc>
                <a:extLst>
                  <a:ext uri="{0D108BD9-81ED-4DB2-BD59-A6C34878D82A}">
                    <a16:rowId xmlns:a16="http://schemas.microsoft.com/office/drawing/2014/main" val="1462688788"/>
                  </a:ext>
                </a:extLst>
              </a:tr>
              <a:tr h="237331">
                <a:tc>
                  <a:txBody>
                    <a:bodyPr/>
                    <a:lstStyle/>
                    <a:p>
                      <a:pPr algn="l" rtl="0" fontAlgn="ctr"/>
                      <a:r>
                        <a:rPr lang="en-US" sz="1300" u="none" strike="noStrike">
                          <a:effectLst/>
                        </a:rPr>
                        <a:t>II-1 Comprehensive Transportation Plan Development</a:t>
                      </a:r>
                      <a:endParaRPr lang="en-US" sz="1300" b="0" i="0" u="none" strike="noStrike">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$1,000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$4,000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r" rtl="0" fontAlgn="ctr"/>
                      <a:r>
                        <a:rPr lang="en-US" sz="1300" b="1" i="0" u="none" strike="noStrike" dirty="0">
                          <a:solidFill>
                            <a:srgbClr val="000000"/>
                          </a:solidFill>
                          <a:effectLst/>
                          <a:latin typeface="+mn-lt"/>
                        </a:rPr>
                        <a:t>$5,000 </a:t>
                      </a:r>
                    </a:p>
                  </a:txBody>
                  <a:tcPr marL="9525" marR="9525" marT="9525" marB="0" anchor="ctr"/>
                </a:tc>
                <a:extLst>
                  <a:ext uri="{0D108BD9-81ED-4DB2-BD59-A6C34878D82A}">
                    <a16:rowId xmlns:a16="http://schemas.microsoft.com/office/drawing/2014/main" val="748033500"/>
                  </a:ext>
                </a:extLst>
              </a:tr>
              <a:tr h="237331">
                <a:tc>
                  <a:txBody>
                    <a:bodyPr/>
                    <a:lstStyle/>
                    <a:p>
                      <a:pPr algn="l" rtl="0" fontAlgn="ctr"/>
                      <a:r>
                        <a:rPr lang="en-US" sz="1300" u="none" strike="noStrike">
                          <a:effectLst/>
                        </a:rPr>
                        <a:t>II-2 Prioritization and Program Development</a:t>
                      </a:r>
                      <a:endParaRPr lang="en-US" sz="1300" b="0" i="0" u="none" strike="noStrike">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$4,400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$17,600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r" rtl="0" fontAlgn="ctr"/>
                      <a:r>
                        <a:rPr lang="en-US" sz="1300" b="1" i="0" u="none" strike="noStrike" dirty="0">
                          <a:solidFill>
                            <a:srgbClr val="000000"/>
                          </a:solidFill>
                          <a:effectLst/>
                          <a:latin typeface="+mn-lt"/>
                        </a:rPr>
                        <a:t>$22,000 </a:t>
                      </a:r>
                    </a:p>
                  </a:txBody>
                  <a:tcPr marL="9525" marR="9525" marT="9525" marB="0" anchor="ctr"/>
                </a:tc>
                <a:extLst>
                  <a:ext uri="{0D108BD9-81ED-4DB2-BD59-A6C34878D82A}">
                    <a16:rowId xmlns:a16="http://schemas.microsoft.com/office/drawing/2014/main" val="480309916"/>
                  </a:ext>
                </a:extLst>
              </a:tr>
              <a:tr h="237331">
                <a:tc>
                  <a:txBody>
                    <a:bodyPr/>
                    <a:lstStyle/>
                    <a:p>
                      <a:pPr algn="l" rtl="0" fontAlgn="ctr"/>
                      <a:r>
                        <a:rPr lang="en-US" sz="1300" u="none" strike="noStrike">
                          <a:effectLst/>
                        </a:rPr>
                        <a:t>II-3 Project Development</a:t>
                      </a:r>
                      <a:endParaRPr lang="en-US" sz="1300" b="0" i="0" u="none" strike="noStrike">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$900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$3,600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r" rtl="0" fontAlgn="ctr"/>
                      <a:r>
                        <a:rPr lang="en-US" sz="1300" b="1" i="0" u="none" strike="noStrike" dirty="0">
                          <a:solidFill>
                            <a:srgbClr val="000000"/>
                          </a:solidFill>
                          <a:effectLst/>
                          <a:latin typeface="+mn-lt"/>
                        </a:rPr>
                        <a:t>$4,500 </a:t>
                      </a:r>
                    </a:p>
                  </a:txBody>
                  <a:tcPr marL="9525" marR="9525" marT="9525" marB="0" anchor="ctr"/>
                </a:tc>
                <a:extLst>
                  <a:ext uri="{0D108BD9-81ED-4DB2-BD59-A6C34878D82A}">
                    <a16:rowId xmlns:a16="http://schemas.microsoft.com/office/drawing/2014/main" val="902483964"/>
                  </a:ext>
                </a:extLst>
              </a:tr>
              <a:tr h="237331">
                <a:tc>
                  <a:txBody>
                    <a:bodyPr/>
                    <a:lstStyle/>
                    <a:p>
                      <a:pPr algn="l" rtl="0" fontAlgn="ctr"/>
                      <a:r>
                        <a:rPr lang="en-US" sz="1300" u="none" strike="noStrike">
                          <a:effectLst/>
                        </a:rPr>
                        <a:t>II-4 General Transportation Planning</a:t>
                      </a:r>
                      <a:endParaRPr lang="en-US" sz="1300" b="0" i="0" u="none" strike="noStrike">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$5,200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$24,000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r" rtl="0" fontAlgn="ctr"/>
                      <a:r>
                        <a:rPr lang="en-US" sz="1300" b="1" i="0" u="none" strike="noStrike" dirty="0">
                          <a:solidFill>
                            <a:srgbClr val="000000"/>
                          </a:solidFill>
                          <a:effectLst/>
                          <a:latin typeface="+mn-lt"/>
                        </a:rPr>
                        <a:t>$26,000 </a:t>
                      </a:r>
                    </a:p>
                  </a:txBody>
                  <a:tcPr marL="9525" marR="9525" marT="9525" marB="0" anchor="ctr"/>
                </a:tc>
                <a:extLst>
                  <a:ext uri="{0D108BD9-81ED-4DB2-BD59-A6C34878D82A}">
                    <a16:rowId xmlns:a16="http://schemas.microsoft.com/office/drawing/2014/main" val="2735497581"/>
                  </a:ext>
                </a:extLst>
              </a:tr>
              <a:tr h="237331">
                <a:tc>
                  <a:txBody>
                    <a:bodyPr/>
                    <a:lstStyle/>
                    <a:p>
                      <a:pPr algn="l" rtl="0" fontAlgn="ctr"/>
                      <a:r>
                        <a:rPr lang="en-US" sz="1300" u="none" strike="noStrike" dirty="0">
                          <a:effectLst/>
                        </a:rPr>
                        <a:t>III-1 Administrative Documents and Public Involvement</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$5,200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$20,800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r" rtl="0" fontAlgn="ctr"/>
                      <a:r>
                        <a:rPr lang="en-US" sz="1300" b="1" i="0" u="none" strike="noStrike" dirty="0">
                          <a:solidFill>
                            <a:srgbClr val="000000"/>
                          </a:solidFill>
                          <a:effectLst/>
                          <a:latin typeface="+mn-lt"/>
                        </a:rPr>
                        <a:t>$26,000 </a:t>
                      </a:r>
                    </a:p>
                  </a:txBody>
                  <a:tcPr marL="9525" marR="9525" marT="9525" marB="0" anchor="ctr"/>
                </a:tc>
                <a:extLst>
                  <a:ext uri="{0D108BD9-81ED-4DB2-BD59-A6C34878D82A}">
                    <a16:rowId xmlns:a16="http://schemas.microsoft.com/office/drawing/2014/main" val="215636465"/>
                  </a:ext>
                </a:extLst>
              </a:tr>
            </a:tbl>
          </a:graphicData>
        </a:graphic>
      </p:graphicFrame>
      <p:graphicFrame>
        <p:nvGraphicFramePr>
          <p:cNvPr id="4" name="Table 3">
            <a:extLst>
              <a:ext uri="{FF2B5EF4-FFF2-40B4-BE49-F238E27FC236}">
                <a16:creationId xmlns:a16="http://schemas.microsoft.com/office/drawing/2014/main" id="{25C0F414-48E4-6740-B326-F93EEA58224B}"/>
              </a:ext>
            </a:extLst>
          </p:cNvPr>
          <p:cNvGraphicFramePr>
            <a:graphicFrameLocks noGrp="1"/>
          </p:cNvGraphicFramePr>
          <p:nvPr>
            <p:extLst>
              <p:ext uri="{D42A27DB-BD31-4B8C-83A1-F6EECF244321}">
                <p14:modId xmlns:p14="http://schemas.microsoft.com/office/powerpoint/2010/main" val="209722988"/>
              </p:ext>
            </p:extLst>
          </p:nvPr>
        </p:nvGraphicFramePr>
        <p:xfrm>
          <a:off x="370389" y="4132307"/>
          <a:ext cx="7886700" cy="2108595"/>
        </p:xfrm>
        <a:graphic>
          <a:graphicData uri="http://schemas.openxmlformats.org/drawingml/2006/table">
            <a:tbl>
              <a:tblPr firstRow="1" bandRow="1">
                <a:tableStyleId>{5C22544A-7EE6-4342-B048-85BDC9FD1C3A}</a:tableStyleId>
              </a:tblPr>
              <a:tblGrid>
                <a:gridCol w="3854370">
                  <a:extLst>
                    <a:ext uri="{9D8B030D-6E8A-4147-A177-3AD203B41FA5}">
                      <a16:colId xmlns:a16="http://schemas.microsoft.com/office/drawing/2014/main" val="2476388949"/>
                    </a:ext>
                  </a:extLst>
                </a:gridCol>
                <a:gridCol w="1226917">
                  <a:extLst>
                    <a:ext uri="{9D8B030D-6E8A-4147-A177-3AD203B41FA5}">
                      <a16:colId xmlns:a16="http://schemas.microsoft.com/office/drawing/2014/main" val="2499700948"/>
                    </a:ext>
                  </a:extLst>
                </a:gridCol>
                <a:gridCol w="1737731">
                  <a:extLst>
                    <a:ext uri="{9D8B030D-6E8A-4147-A177-3AD203B41FA5}">
                      <a16:colId xmlns:a16="http://schemas.microsoft.com/office/drawing/2014/main" val="266784323"/>
                    </a:ext>
                  </a:extLst>
                </a:gridCol>
                <a:gridCol w="1067682">
                  <a:extLst>
                    <a:ext uri="{9D8B030D-6E8A-4147-A177-3AD203B41FA5}">
                      <a16:colId xmlns:a16="http://schemas.microsoft.com/office/drawing/2014/main" val="1430253904"/>
                    </a:ext>
                  </a:extLst>
                </a:gridCol>
              </a:tblGrid>
              <a:tr h="447278">
                <a:tc>
                  <a:txBody>
                    <a:bodyPr/>
                    <a:lstStyle/>
                    <a:p>
                      <a:pPr algn="l" fontAlgn="ctr"/>
                      <a:r>
                        <a:rPr lang="en-US" sz="1300" u="none" strike="noStrike" dirty="0">
                          <a:effectLst/>
                        </a:rPr>
                        <a:t>Direct and Indirect Costs</a:t>
                      </a:r>
                    </a:p>
                    <a:p>
                      <a:pPr algn="l" fontAlgn="ctr"/>
                      <a:r>
                        <a:rPr lang="en-US" sz="1300" u="none" strike="noStrike" dirty="0">
                          <a:effectLst/>
                        </a:rPr>
                        <a:t>Work Category</a:t>
                      </a:r>
                      <a:endParaRPr lang="en-US" sz="1300" b="1" i="0" u="none" strike="noStrike" dirty="0">
                        <a:solidFill>
                          <a:srgbClr val="FFFFFF"/>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Local Match 20%</a:t>
                      </a:r>
                      <a:endParaRPr lang="en-US" sz="1300" b="1" i="0" u="none" strike="noStrike" dirty="0">
                        <a:solidFill>
                          <a:srgbClr val="FFFFFF"/>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Federal SPR Funds 80%</a:t>
                      </a:r>
                      <a:endParaRPr lang="en-US" sz="1300" b="1" i="0" u="none" strike="noStrike" dirty="0">
                        <a:solidFill>
                          <a:srgbClr val="FFFFFF"/>
                        </a:solidFill>
                        <a:effectLst/>
                        <a:latin typeface="Arial" panose="020B0604020202020204" pitchFamily="34" charset="0"/>
                      </a:endParaRPr>
                    </a:p>
                  </a:txBody>
                  <a:tcPr marL="6846" marR="6846" marT="6846" marB="0" anchor="ctr"/>
                </a:tc>
                <a:tc>
                  <a:txBody>
                    <a:bodyPr/>
                    <a:lstStyle/>
                    <a:p>
                      <a:pPr algn="ctr" rtl="0" fontAlgn="ctr"/>
                      <a:r>
                        <a:rPr lang="en-US" sz="1300" b="1" u="none" strike="noStrike" dirty="0">
                          <a:effectLst/>
                        </a:rPr>
                        <a:t>Total</a:t>
                      </a:r>
                      <a:endParaRPr lang="en-US" sz="1300" b="1" i="0" u="none" strike="noStrike" dirty="0">
                        <a:solidFill>
                          <a:srgbClr val="FFFFFF"/>
                        </a:solidFill>
                        <a:effectLst/>
                        <a:latin typeface="Arial" panose="020B0604020202020204" pitchFamily="34" charset="0"/>
                      </a:endParaRPr>
                    </a:p>
                  </a:txBody>
                  <a:tcPr marL="6846" marR="6846" marT="6846" marB="0" anchor="ctr"/>
                </a:tc>
                <a:extLst>
                  <a:ext uri="{0D108BD9-81ED-4DB2-BD59-A6C34878D82A}">
                    <a16:rowId xmlns:a16="http://schemas.microsoft.com/office/drawing/2014/main" val="1939789816"/>
                  </a:ext>
                </a:extLst>
              </a:tr>
              <a:tr h="237331">
                <a:tc>
                  <a:txBody>
                    <a:bodyPr/>
                    <a:lstStyle/>
                    <a:p>
                      <a:pPr algn="l" fontAlgn="ctr"/>
                      <a:r>
                        <a:rPr lang="en-US" sz="1300" u="none" strike="noStrike" dirty="0">
                          <a:effectLst/>
                        </a:rPr>
                        <a:t>IV-1 Programmatic Direct Charges</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$4,836</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$19,343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r" fontAlgn="ctr"/>
                      <a:r>
                        <a:rPr lang="en-US" sz="1300" b="1" u="none" strike="noStrike" dirty="0">
                          <a:effectLst/>
                        </a:rPr>
                        <a:t>$24,179 </a:t>
                      </a:r>
                      <a:endParaRPr lang="en-US" sz="1300" b="1" i="0" u="none" strike="noStrike" dirty="0">
                        <a:solidFill>
                          <a:srgbClr val="000000"/>
                        </a:solidFill>
                        <a:effectLst/>
                        <a:latin typeface="Arial" panose="020B0604020202020204" pitchFamily="34" charset="0"/>
                      </a:endParaRPr>
                    </a:p>
                  </a:txBody>
                  <a:tcPr marL="6846" marR="6846" marT="6846" marB="0" anchor="ctr"/>
                </a:tc>
                <a:extLst>
                  <a:ext uri="{0D108BD9-81ED-4DB2-BD59-A6C34878D82A}">
                    <a16:rowId xmlns:a16="http://schemas.microsoft.com/office/drawing/2014/main" val="3823021219"/>
                  </a:ext>
                </a:extLst>
              </a:tr>
              <a:tr h="237331">
                <a:tc>
                  <a:txBody>
                    <a:bodyPr/>
                    <a:lstStyle/>
                    <a:p>
                      <a:pPr algn="l" fontAlgn="ctr"/>
                      <a:r>
                        <a:rPr lang="en-US" sz="1300" u="none" strike="noStrike" dirty="0">
                          <a:effectLst/>
                        </a:rPr>
                        <a:t>IV-2 Advertising</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$100</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$400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r" fontAlgn="ctr"/>
                      <a:r>
                        <a:rPr lang="en-US" sz="1300" b="1" u="none" strike="noStrike" dirty="0">
                          <a:effectLst/>
                        </a:rPr>
                        <a:t>$500 </a:t>
                      </a:r>
                      <a:endParaRPr lang="en-US" sz="1300" b="1" i="0" u="none" strike="noStrike" dirty="0">
                        <a:solidFill>
                          <a:srgbClr val="000000"/>
                        </a:solidFill>
                        <a:effectLst/>
                        <a:latin typeface="Arial" panose="020B0604020202020204" pitchFamily="34" charset="0"/>
                      </a:endParaRPr>
                    </a:p>
                  </a:txBody>
                  <a:tcPr marL="6846" marR="6846" marT="6846" marB="0" anchor="ctr"/>
                </a:tc>
                <a:extLst>
                  <a:ext uri="{0D108BD9-81ED-4DB2-BD59-A6C34878D82A}">
                    <a16:rowId xmlns:a16="http://schemas.microsoft.com/office/drawing/2014/main" val="3641575652"/>
                  </a:ext>
                </a:extLst>
              </a:tr>
              <a:tr h="237331">
                <a:tc>
                  <a:txBody>
                    <a:bodyPr/>
                    <a:lstStyle/>
                    <a:p>
                      <a:pPr algn="l" fontAlgn="ctr"/>
                      <a:r>
                        <a:rPr lang="en-US" sz="1300" u="none" strike="noStrike" dirty="0">
                          <a:effectLst/>
                        </a:rPr>
                        <a:t>IV-3 Lodging, Meals, Incidentals</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$600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$2,400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r" fontAlgn="ctr"/>
                      <a:r>
                        <a:rPr lang="en-US" sz="1300" b="1" u="none" strike="noStrike" dirty="0">
                          <a:effectLst/>
                        </a:rPr>
                        <a:t>$3,000 </a:t>
                      </a:r>
                      <a:endParaRPr lang="en-US" sz="1300" b="1" i="0" u="none" strike="noStrike" dirty="0">
                        <a:solidFill>
                          <a:srgbClr val="000000"/>
                        </a:solidFill>
                        <a:effectLst/>
                        <a:latin typeface="Arial" panose="020B0604020202020204" pitchFamily="34" charset="0"/>
                      </a:endParaRPr>
                    </a:p>
                  </a:txBody>
                  <a:tcPr marL="6846" marR="6846" marT="6846" marB="0" anchor="ctr"/>
                </a:tc>
                <a:extLst>
                  <a:ext uri="{0D108BD9-81ED-4DB2-BD59-A6C34878D82A}">
                    <a16:rowId xmlns:a16="http://schemas.microsoft.com/office/drawing/2014/main" val="1035806513"/>
                  </a:ext>
                </a:extLst>
              </a:tr>
              <a:tr h="237331">
                <a:tc>
                  <a:txBody>
                    <a:bodyPr/>
                    <a:lstStyle/>
                    <a:p>
                      <a:pPr algn="l" fontAlgn="ctr"/>
                      <a:r>
                        <a:rPr lang="en-US" sz="1300" u="none" strike="noStrike">
                          <a:effectLst/>
                        </a:rPr>
                        <a:t>IV-4 Postage</a:t>
                      </a:r>
                      <a:endParaRPr lang="en-US" sz="1300" b="0" i="0" u="none" strike="noStrike">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$50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$200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r" fontAlgn="ctr"/>
                      <a:r>
                        <a:rPr lang="en-US" sz="1300" b="1" u="none" strike="noStrike" dirty="0">
                          <a:effectLst/>
                        </a:rPr>
                        <a:t>$250 </a:t>
                      </a:r>
                      <a:endParaRPr lang="en-US" sz="1300" b="1" i="0" u="none" strike="noStrike" dirty="0">
                        <a:solidFill>
                          <a:srgbClr val="000000"/>
                        </a:solidFill>
                        <a:effectLst/>
                        <a:latin typeface="Arial" panose="020B0604020202020204" pitchFamily="34" charset="0"/>
                      </a:endParaRPr>
                    </a:p>
                  </a:txBody>
                  <a:tcPr marL="6846" marR="6846" marT="6846" marB="0" anchor="ctr"/>
                </a:tc>
                <a:extLst>
                  <a:ext uri="{0D108BD9-81ED-4DB2-BD59-A6C34878D82A}">
                    <a16:rowId xmlns:a16="http://schemas.microsoft.com/office/drawing/2014/main" val="65797978"/>
                  </a:ext>
                </a:extLst>
              </a:tr>
              <a:tr h="237331">
                <a:tc>
                  <a:txBody>
                    <a:bodyPr/>
                    <a:lstStyle/>
                    <a:p>
                      <a:pPr algn="l" fontAlgn="ctr"/>
                      <a:r>
                        <a:rPr lang="en-US" sz="1300" u="none" strike="noStrike">
                          <a:effectLst/>
                        </a:rPr>
                        <a:t>IV-5 Registration / Training</a:t>
                      </a:r>
                      <a:endParaRPr lang="en-US" sz="1300" b="0" i="0" u="none" strike="noStrike">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$500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$2,000</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r" fontAlgn="ctr"/>
                      <a:r>
                        <a:rPr lang="en-US" sz="1300" b="1" u="none" strike="noStrike" dirty="0">
                          <a:effectLst/>
                        </a:rPr>
                        <a:t>$2,500 </a:t>
                      </a:r>
                      <a:endParaRPr lang="en-US" sz="1300" b="1" i="0" u="none" strike="noStrike" dirty="0">
                        <a:solidFill>
                          <a:srgbClr val="000000"/>
                        </a:solidFill>
                        <a:effectLst/>
                        <a:latin typeface="Arial" panose="020B0604020202020204" pitchFamily="34" charset="0"/>
                      </a:endParaRPr>
                    </a:p>
                  </a:txBody>
                  <a:tcPr marL="6846" marR="6846" marT="6846" marB="0" anchor="ctr"/>
                </a:tc>
                <a:extLst>
                  <a:ext uri="{0D108BD9-81ED-4DB2-BD59-A6C34878D82A}">
                    <a16:rowId xmlns:a16="http://schemas.microsoft.com/office/drawing/2014/main" val="2498824535"/>
                  </a:ext>
                </a:extLst>
              </a:tr>
              <a:tr h="237331">
                <a:tc>
                  <a:txBody>
                    <a:bodyPr/>
                    <a:lstStyle/>
                    <a:p>
                      <a:pPr algn="l" fontAlgn="ctr"/>
                      <a:r>
                        <a:rPr lang="en-US" sz="1300" u="none" strike="noStrike">
                          <a:effectLst/>
                        </a:rPr>
                        <a:t>IV-6 Travel</a:t>
                      </a:r>
                      <a:endParaRPr lang="en-US" sz="1300" b="0" i="0" u="none" strike="noStrike">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$1,200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dirty="0">
                          <a:effectLst/>
                        </a:rPr>
                        <a:t>$4,800 </a:t>
                      </a:r>
                      <a:endParaRPr lang="en-US" sz="1300" b="0" i="0" u="none" strike="noStrike" dirty="0">
                        <a:solidFill>
                          <a:srgbClr val="000000"/>
                        </a:solidFill>
                        <a:effectLst/>
                        <a:latin typeface="Arial" panose="020B0604020202020204" pitchFamily="34" charset="0"/>
                      </a:endParaRPr>
                    </a:p>
                  </a:txBody>
                  <a:tcPr marL="6846" marR="6846" marT="6846" marB="0" anchor="ctr"/>
                </a:tc>
                <a:tc>
                  <a:txBody>
                    <a:bodyPr/>
                    <a:lstStyle/>
                    <a:p>
                      <a:pPr algn="r" fontAlgn="ctr"/>
                      <a:r>
                        <a:rPr lang="en-US" sz="1300" b="1" u="none" strike="noStrike" dirty="0">
                          <a:effectLst/>
                        </a:rPr>
                        <a:t>$6,000 </a:t>
                      </a:r>
                      <a:endParaRPr lang="en-US" sz="1300" b="1" i="0" u="none" strike="noStrike" dirty="0">
                        <a:solidFill>
                          <a:srgbClr val="000000"/>
                        </a:solidFill>
                        <a:effectLst/>
                        <a:latin typeface="Arial" panose="020B0604020202020204" pitchFamily="34" charset="0"/>
                      </a:endParaRPr>
                    </a:p>
                  </a:txBody>
                  <a:tcPr marL="6846" marR="6846" marT="6846" marB="0" anchor="ctr"/>
                </a:tc>
                <a:extLst>
                  <a:ext uri="{0D108BD9-81ED-4DB2-BD59-A6C34878D82A}">
                    <a16:rowId xmlns:a16="http://schemas.microsoft.com/office/drawing/2014/main" val="1461098335"/>
                  </a:ext>
                </a:extLst>
              </a:tr>
              <a:tr h="237331">
                <a:tc>
                  <a:txBody>
                    <a:bodyPr/>
                    <a:lstStyle/>
                    <a:p>
                      <a:pPr algn="l" fontAlgn="ctr"/>
                      <a:r>
                        <a:rPr lang="en-US" sz="1300" u="none" strike="noStrike">
                          <a:effectLst/>
                        </a:rPr>
                        <a:t>V-1 Indirect Costs</a:t>
                      </a:r>
                      <a:endParaRPr lang="en-US" sz="1300" b="0" i="0" u="none" strike="noStrike">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a:effectLst/>
                        </a:rPr>
                        <a:t>$1,424 </a:t>
                      </a:r>
                      <a:endParaRPr lang="en-US" sz="1300" b="0" i="0" u="none" strike="noStrike">
                        <a:solidFill>
                          <a:srgbClr val="000000"/>
                        </a:solidFill>
                        <a:effectLst/>
                        <a:latin typeface="Arial" panose="020B0604020202020204" pitchFamily="34" charset="0"/>
                      </a:endParaRPr>
                    </a:p>
                  </a:txBody>
                  <a:tcPr marL="6846" marR="6846" marT="6846" marB="0" anchor="ctr"/>
                </a:tc>
                <a:tc>
                  <a:txBody>
                    <a:bodyPr/>
                    <a:lstStyle/>
                    <a:p>
                      <a:pPr algn="ctr" rtl="0" fontAlgn="ctr"/>
                      <a:r>
                        <a:rPr lang="en-US" sz="1300" u="none" strike="noStrike">
                          <a:effectLst/>
                        </a:rPr>
                        <a:t>$5,695 </a:t>
                      </a:r>
                      <a:endParaRPr lang="en-US" sz="1300" b="0" i="0" u="none" strike="noStrike">
                        <a:solidFill>
                          <a:srgbClr val="000000"/>
                        </a:solidFill>
                        <a:effectLst/>
                        <a:latin typeface="Arial" panose="020B0604020202020204" pitchFamily="34" charset="0"/>
                      </a:endParaRPr>
                    </a:p>
                  </a:txBody>
                  <a:tcPr marL="6846" marR="6846" marT="6846" marB="0" anchor="ctr"/>
                </a:tc>
                <a:tc>
                  <a:txBody>
                    <a:bodyPr/>
                    <a:lstStyle/>
                    <a:p>
                      <a:pPr algn="r" fontAlgn="ctr"/>
                      <a:r>
                        <a:rPr lang="en-US" sz="1300" b="1" u="none" strike="noStrike" dirty="0">
                          <a:effectLst/>
                        </a:rPr>
                        <a:t>$7,119 </a:t>
                      </a:r>
                      <a:endParaRPr lang="en-US" sz="1300" b="1" i="0" u="none" strike="noStrike" dirty="0">
                        <a:solidFill>
                          <a:srgbClr val="000000"/>
                        </a:solidFill>
                        <a:effectLst/>
                        <a:latin typeface="Arial" panose="020B0604020202020204" pitchFamily="34" charset="0"/>
                      </a:endParaRPr>
                    </a:p>
                  </a:txBody>
                  <a:tcPr marL="6846" marR="6846" marT="6846" marB="0" anchor="ctr"/>
                </a:tc>
                <a:extLst>
                  <a:ext uri="{0D108BD9-81ED-4DB2-BD59-A6C34878D82A}">
                    <a16:rowId xmlns:a16="http://schemas.microsoft.com/office/drawing/2014/main" val="782160766"/>
                  </a:ext>
                </a:extLst>
              </a:tr>
            </a:tbl>
          </a:graphicData>
        </a:graphic>
      </p:graphicFrame>
    </p:spTree>
    <p:extLst>
      <p:ext uri="{BB962C8B-B14F-4D97-AF65-F5344CB8AC3E}">
        <p14:creationId xmlns:p14="http://schemas.microsoft.com/office/powerpoint/2010/main" val="2730420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9333"/>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386996" y="1457282"/>
            <a:ext cx="8240482" cy="1040026"/>
          </a:xfrm>
        </p:spPr>
        <p:txBody>
          <a:bodyPr>
            <a:normAutofit/>
          </a:bodyPr>
          <a:lstStyle/>
          <a:p>
            <a:pPr marL="0" indent="0">
              <a:buNone/>
            </a:pPr>
            <a:r>
              <a:rPr lang="en-US" sz="2700" b="1" dirty="0">
                <a:latin typeface="Calibri" pitchFamily="34" charset="0"/>
              </a:rPr>
              <a:t>9. </a:t>
            </a:r>
            <a:r>
              <a:rPr lang="en-US" sz="2400" b="1" dirty="0">
                <a:latin typeface="Calibri" pitchFamily="34" charset="0"/>
              </a:rPr>
              <a:t>Draft FY2022-2023 Planning Work Program (PWP)</a:t>
            </a:r>
          </a:p>
          <a:p>
            <a:pPr marL="0" indent="0">
              <a:buNone/>
            </a:pPr>
            <a:r>
              <a:rPr lang="en-US" sz="2400" b="1" dirty="0">
                <a:latin typeface="Calibri" pitchFamily="34" charset="0"/>
              </a:rPr>
              <a:t>Local Match – for budgeting purposes</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graphicFrame>
        <p:nvGraphicFramePr>
          <p:cNvPr id="7" name="Table 6">
            <a:extLst>
              <a:ext uri="{FF2B5EF4-FFF2-40B4-BE49-F238E27FC236}">
                <a16:creationId xmlns:a16="http://schemas.microsoft.com/office/drawing/2014/main" id="{59CE5482-208C-0249-87FE-0247C840A7C5}"/>
              </a:ext>
            </a:extLst>
          </p:cNvPr>
          <p:cNvGraphicFramePr>
            <a:graphicFrameLocks noGrp="1"/>
          </p:cNvGraphicFramePr>
          <p:nvPr>
            <p:extLst>
              <p:ext uri="{D42A27DB-BD31-4B8C-83A1-F6EECF244321}">
                <p14:modId xmlns:p14="http://schemas.microsoft.com/office/powerpoint/2010/main" val="3423707434"/>
              </p:ext>
            </p:extLst>
          </p:nvPr>
        </p:nvGraphicFramePr>
        <p:xfrm>
          <a:off x="516522" y="2497308"/>
          <a:ext cx="6428289" cy="3971481"/>
        </p:xfrm>
        <a:graphic>
          <a:graphicData uri="http://schemas.openxmlformats.org/drawingml/2006/table">
            <a:tbl>
              <a:tblPr>
                <a:tableStyleId>{5C22544A-7EE6-4342-B048-85BDC9FD1C3A}</a:tableStyleId>
              </a:tblPr>
              <a:tblGrid>
                <a:gridCol w="1850360">
                  <a:extLst>
                    <a:ext uri="{9D8B030D-6E8A-4147-A177-3AD203B41FA5}">
                      <a16:colId xmlns:a16="http://schemas.microsoft.com/office/drawing/2014/main" val="1898590720"/>
                    </a:ext>
                  </a:extLst>
                </a:gridCol>
                <a:gridCol w="1289785">
                  <a:extLst>
                    <a:ext uri="{9D8B030D-6E8A-4147-A177-3AD203B41FA5}">
                      <a16:colId xmlns:a16="http://schemas.microsoft.com/office/drawing/2014/main" val="3280467958"/>
                    </a:ext>
                  </a:extLst>
                </a:gridCol>
                <a:gridCol w="1424075">
                  <a:extLst>
                    <a:ext uri="{9D8B030D-6E8A-4147-A177-3AD203B41FA5}">
                      <a16:colId xmlns:a16="http://schemas.microsoft.com/office/drawing/2014/main" val="3173795729"/>
                    </a:ext>
                  </a:extLst>
                </a:gridCol>
                <a:gridCol w="1864069">
                  <a:extLst>
                    <a:ext uri="{9D8B030D-6E8A-4147-A177-3AD203B41FA5}">
                      <a16:colId xmlns:a16="http://schemas.microsoft.com/office/drawing/2014/main" val="771678891"/>
                    </a:ext>
                  </a:extLst>
                </a:gridCol>
              </a:tblGrid>
              <a:tr h="274127">
                <a:tc gridSpan="2">
                  <a:txBody>
                    <a:bodyPr/>
                    <a:lstStyle/>
                    <a:p>
                      <a:pPr algn="l" fontAlgn="b"/>
                      <a:r>
                        <a:rPr lang="en-US" sz="1700" b="1" u="none" strike="noStrike">
                          <a:effectLst/>
                        </a:rPr>
                        <a:t>Upper Coastal Plain RPO</a:t>
                      </a:r>
                      <a:endParaRPr lang="en-US" sz="1700" b="1" i="0" u="none" strike="noStrike">
                        <a:solidFill>
                          <a:srgbClr val="000000"/>
                        </a:solidFill>
                        <a:effectLst/>
                        <a:latin typeface="Arial" panose="020B0604020202020204" pitchFamily="34" charset="0"/>
                      </a:endParaRPr>
                    </a:p>
                  </a:txBody>
                  <a:tcPr marL="98686" marR="98686" marT="49343" marB="49343" anchor="b"/>
                </a:tc>
                <a:tc hMerge="1">
                  <a:txBody>
                    <a:bodyPr/>
                    <a:lstStyle/>
                    <a:p>
                      <a:endParaRPr lang="en-US"/>
                    </a:p>
                  </a:txBody>
                  <a:tcPr/>
                </a:tc>
                <a:tc>
                  <a:txBody>
                    <a:bodyPr/>
                    <a:lstStyle/>
                    <a:p>
                      <a:pPr algn="l" fontAlgn="b"/>
                      <a:endParaRPr lang="en-US" sz="1300" b="1" i="0" u="none" strike="noStrike">
                        <a:solidFill>
                          <a:srgbClr val="000000"/>
                        </a:solidFill>
                        <a:effectLst/>
                        <a:latin typeface="Calibri" panose="020F050202020403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extLst>
                  <a:ext uri="{0D108BD9-81ED-4DB2-BD59-A6C34878D82A}">
                    <a16:rowId xmlns:a16="http://schemas.microsoft.com/office/drawing/2014/main" val="2598514192"/>
                  </a:ext>
                </a:extLst>
              </a:tr>
              <a:tr h="274127">
                <a:tc gridSpan="2">
                  <a:txBody>
                    <a:bodyPr/>
                    <a:lstStyle/>
                    <a:p>
                      <a:pPr algn="l" fontAlgn="b"/>
                      <a:r>
                        <a:rPr lang="en-US" sz="1700" b="1" u="none" strike="noStrike">
                          <a:effectLst/>
                        </a:rPr>
                        <a:t>DRAFT Cost Share</a:t>
                      </a:r>
                      <a:endParaRPr lang="en-US" sz="1700" b="1" i="0" u="none" strike="noStrike">
                        <a:solidFill>
                          <a:srgbClr val="000000"/>
                        </a:solidFill>
                        <a:effectLst/>
                        <a:latin typeface="Arial" panose="020B0604020202020204" pitchFamily="34" charset="0"/>
                      </a:endParaRPr>
                    </a:p>
                  </a:txBody>
                  <a:tcPr marL="98686" marR="98686" marT="49343" marB="49343" anchor="b"/>
                </a:tc>
                <a:tc hMerge="1">
                  <a:txBody>
                    <a:bodyPr/>
                    <a:lstStyle/>
                    <a:p>
                      <a:endParaRPr lang="en-US"/>
                    </a:p>
                  </a:txBody>
                  <a:tcPr/>
                </a:tc>
                <a:tc>
                  <a:txBody>
                    <a:bodyPr/>
                    <a:lstStyle/>
                    <a:p>
                      <a:pPr algn="l" fontAlgn="b"/>
                      <a:r>
                        <a:rPr lang="en-US" sz="1700" b="1" u="none" strike="noStrike" dirty="0">
                          <a:effectLst/>
                        </a:rPr>
                        <a:t>FY2022-2023</a:t>
                      </a:r>
                      <a:endParaRPr lang="en-US" sz="1700" b="1"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extLst>
                  <a:ext uri="{0D108BD9-81ED-4DB2-BD59-A6C34878D82A}">
                    <a16:rowId xmlns:a16="http://schemas.microsoft.com/office/drawing/2014/main" val="4245769062"/>
                  </a:ext>
                </a:extLst>
              </a:tr>
              <a:tr h="219302">
                <a:tc>
                  <a:txBody>
                    <a:bodyPr/>
                    <a:lstStyle/>
                    <a:p>
                      <a:pPr algn="l" fontAlgn="b"/>
                      <a:endParaRPr lang="en-US" sz="12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1"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444470832"/>
                  </a:ext>
                </a:extLst>
              </a:tr>
              <a:tr h="219302">
                <a:tc>
                  <a:txBody>
                    <a:bodyPr/>
                    <a:lstStyle/>
                    <a:p>
                      <a:pPr algn="l" fontAlgn="b"/>
                      <a:r>
                        <a:rPr lang="en-US" sz="1300" u="none" strike="noStrike">
                          <a:effectLst/>
                        </a:rPr>
                        <a:t>NCDOT Share</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r>
                        <a:rPr lang="en-US" sz="1300" u="none" strike="noStrike">
                          <a:effectLst/>
                        </a:rPr>
                        <a:t> $          112,038.40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1169991970"/>
                  </a:ext>
                </a:extLst>
              </a:tr>
              <a:tr h="219302">
                <a:tc>
                  <a:txBody>
                    <a:bodyPr/>
                    <a:lstStyle/>
                    <a:p>
                      <a:pPr algn="l" fontAlgn="b"/>
                      <a:r>
                        <a:rPr lang="en-US" sz="1300" u="none" strike="noStrike">
                          <a:effectLst/>
                        </a:rPr>
                        <a:t>Local Share</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r>
                        <a:rPr lang="en-US" sz="1300" u="none" strike="noStrike">
                          <a:effectLst/>
                        </a:rPr>
                        <a:t> $            28,009.60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250597683"/>
                  </a:ext>
                </a:extLst>
              </a:tr>
              <a:tr h="219302">
                <a:tc>
                  <a:txBody>
                    <a:bodyPr/>
                    <a:lstStyle/>
                    <a:p>
                      <a:pPr algn="l" fontAlgn="b"/>
                      <a:r>
                        <a:rPr lang="en-US" sz="1300" u="none" strike="noStrike">
                          <a:effectLst/>
                        </a:rPr>
                        <a:t>Total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r>
                        <a:rPr lang="en-US" sz="1300" u="none" strike="noStrike">
                          <a:effectLst/>
                        </a:rPr>
                        <a:t> $          140,048.00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4202054540"/>
                  </a:ext>
                </a:extLst>
              </a:tr>
              <a:tr h="219302">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extLst>
                  <a:ext uri="{0D108BD9-81ED-4DB2-BD59-A6C34878D82A}">
                    <a16:rowId xmlns:a16="http://schemas.microsoft.com/office/drawing/2014/main" val="2487459340"/>
                  </a:ext>
                </a:extLst>
              </a:tr>
              <a:tr h="219302">
                <a:tc>
                  <a:txBody>
                    <a:bodyPr/>
                    <a:lstStyle/>
                    <a:p>
                      <a:pPr algn="l" fontAlgn="b"/>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1" u="none" strike="noStrike" dirty="0">
                          <a:effectLst/>
                        </a:rPr>
                        <a:t>2020</a:t>
                      </a:r>
                    </a:p>
                  </a:txBody>
                  <a:tcPr marL="10280" marR="10280" marT="10280" marB="0" anchor="b"/>
                </a:tc>
                <a:tc>
                  <a:txBody>
                    <a:bodyPr/>
                    <a:lstStyle/>
                    <a:p>
                      <a:pPr algn="ctr" fontAlgn="b"/>
                      <a:r>
                        <a:rPr lang="en-US" sz="1300" b="1" u="none" strike="noStrike">
                          <a:effectLst/>
                        </a:rPr>
                        <a:t>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a:effectLst/>
                        </a:rPr>
                        <a:t> </a:t>
                      </a:r>
                      <a:endParaRPr lang="en-US" sz="1300" b="1"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4156052303"/>
                  </a:ext>
                </a:extLst>
              </a:tr>
              <a:tr h="219302">
                <a:tc>
                  <a:txBody>
                    <a:bodyPr/>
                    <a:lstStyle/>
                    <a:p>
                      <a:pPr algn="l" fontAlgn="b"/>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1" u="none" strike="noStrike" dirty="0">
                          <a:effectLst/>
                        </a:rPr>
                        <a:t>Population*</a:t>
                      </a:r>
                      <a:endParaRPr lang="en-US" sz="1300" b="1"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1" u="none" strike="noStrike" dirty="0">
                          <a:effectLst/>
                        </a:rPr>
                        <a:t>% of Total</a:t>
                      </a:r>
                      <a:endParaRPr lang="en-US" sz="1300" b="1"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1" u="none" strike="noStrike" dirty="0">
                          <a:effectLst/>
                        </a:rPr>
                        <a:t> 20% Cost Share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643983128"/>
                  </a:ext>
                </a:extLst>
              </a:tr>
              <a:tr h="219302">
                <a:tc>
                  <a:txBody>
                    <a:bodyPr/>
                    <a:lstStyle/>
                    <a:p>
                      <a:pPr algn="l" fontAlgn="b"/>
                      <a:r>
                        <a:rPr lang="en-US" sz="1300" b="1" u="none" strike="noStrike">
                          <a:effectLst/>
                        </a:rPr>
                        <a:t>Edgecombe</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48,900</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0.11</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3,122.44</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785722553"/>
                  </a:ext>
                </a:extLst>
              </a:tr>
              <a:tr h="219302">
                <a:tc>
                  <a:txBody>
                    <a:bodyPr/>
                    <a:lstStyle/>
                    <a:p>
                      <a:pPr algn="l" fontAlgn="b"/>
                      <a:r>
                        <a:rPr lang="en-US" sz="1300" b="1" u="none" strike="noStrike">
                          <a:effectLst/>
                        </a:rPr>
                        <a:t>Johnston</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0" i="0" u="none" strike="noStrike" dirty="0">
                          <a:solidFill>
                            <a:srgbClr val="000000"/>
                          </a:solidFill>
                          <a:effectLst/>
                          <a:latin typeface="Arial" panose="020B0604020202020204" pitchFamily="34" charset="0"/>
                        </a:rPr>
                        <a:t>215,999</a:t>
                      </a:r>
                    </a:p>
                  </a:txBody>
                  <a:tcPr marL="10280" marR="10280" marT="10280" marB="0" anchor="b"/>
                </a:tc>
                <a:tc>
                  <a:txBody>
                    <a:bodyPr/>
                    <a:lstStyle/>
                    <a:p>
                      <a:pPr algn="ctr" fontAlgn="b"/>
                      <a:r>
                        <a:rPr lang="en-US" sz="1300" u="none" strike="noStrike" dirty="0">
                          <a:effectLst/>
                        </a:rPr>
                        <a:t>0.49</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13,792.33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3461638544"/>
                  </a:ext>
                </a:extLst>
              </a:tr>
              <a:tr h="219302">
                <a:tc>
                  <a:txBody>
                    <a:bodyPr/>
                    <a:lstStyle/>
                    <a:p>
                      <a:pPr algn="l" fontAlgn="b"/>
                      <a:r>
                        <a:rPr lang="en-US" sz="1300" b="1" u="none" strike="noStrike">
                          <a:effectLst/>
                        </a:rPr>
                        <a:t>Nash</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94,970</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0.22</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6,064.18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3034708080"/>
                  </a:ext>
                </a:extLst>
              </a:tr>
              <a:tr h="219302">
                <a:tc>
                  <a:txBody>
                    <a:bodyPr/>
                    <a:lstStyle/>
                    <a:p>
                      <a:pPr algn="l" fontAlgn="b"/>
                      <a:r>
                        <a:rPr lang="en-US" sz="1300" b="1" u="none" strike="noStrike" dirty="0">
                          <a:effectLst/>
                        </a:rPr>
                        <a:t>Wilson</a:t>
                      </a:r>
                      <a:endParaRPr lang="en-US" sz="1300" b="1"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78,784</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0.18</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5,030.65</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2382766688"/>
                  </a:ext>
                </a:extLst>
              </a:tr>
              <a:tr h="219302">
                <a:tc>
                  <a:txBody>
                    <a:bodyPr/>
                    <a:lstStyle/>
                    <a:p>
                      <a:pPr algn="l" fontAlgn="b"/>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 </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1434127602"/>
                  </a:ext>
                </a:extLst>
              </a:tr>
              <a:tr h="219302">
                <a:tc>
                  <a:txBody>
                    <a:bodyPr/>
                    <a:lstStyle/>
                    <a:p>
                      <a:pPr algn="l" fontAlgn="b"/>
                      <a:r>
                        <a:rPr lang="en-US" sz="1300" b="1" u="none" strike="noStrike" dirty="0">
                          <a:effectLst/>
                        </a:rPr>
                        <a:t>Total</a:t>
                      </a:r>
                      <a:endParaRPr lang="en-US" sz="1300" b="1"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438,653</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1.00</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28,009.60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1928854528"/>
                  </a:ext>
                </a:extLst>
              </a:tr>
              <a:tr h="405023">
                <a:tc gridSpan="4">
                  <a:txBody>
                    <a:bodyPr/>
                    <a:lstStyle/>
                    <a:p>
                      <a:pPr algn="l" fontAlgn="b"/>
                      <a:r>
                        <a:rPr lang="en-US" sz="1300" u="none" strike="noStrike" dirty="0">
                          <a:effectLst/>
                        </a:rPr>
                        <a:t>*North Carolina Office of State Budget and Management – 2020 Census Results</a:t>
                      </a:r>
                      <a:endParaRPr lang="en-US" sz="1300" b="0" i="0" u="none" strike="noStrike" dirty="0">
                        <a:solidFill>
                          <a:srgbClr val="000000"/>
                        </a:solidFill>
                        <a:effectLst/>
                        <a:latin typeface="Calibri" panose="020F0502020204030204" pitchFamily="34" charset="0"/>
                      </a:endParaRPr>
                    </a:p>
                  </a:txBody>
                  <a:tcPr marL="98686" marR="98686" marT="49343" marB="49343"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187126"/>
                  </a:ext>
                </a:extLst>
              </a:tr>
            </a:tbl>
          </a:graphicData>
        </a:graphic>
      </p:graphicFrame>
    </p:spTree>
    <p:extLst>
      <p:ext uri="{BB962C8B-B14F-4D97-AF65-F5344CB8AC3E}">
        <p14:creationId xmlns:p14="http://schemas.microsoft.com/office/powerpoint/2010/main" val="1924385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72696" y="1043613"/>
            <a:ext cx="8702042" cy="5155107"/>
          </a:xfrm>
        </p:spPr>
        <p:txBody>
          <a:bodyPr>
            <a:normAutofit/>
          </a:bodyPr>
          <a:lstStyle/>
          <a:p>
            <a:pPr marL="0" indent="0">
              <a:buNone/>
            </a:pPr>
            <a:r>
              <a:rPr lang="en-US" sz="2700" b="1" dirty="0">
                <a:latin typeface="Calibri" pitchFamily="34" charset="0"/>
              </a:rPr>
              <a:t>10. Neuse River Trail Clayton to Smithfield Updated</a:t>
            </a:r>
            <a:endParaRPr lang="en-US" sz="1800" dirty="0">
              <a:latin typeface="Calibri" pitchFamily="34" charset="0"/>
            </a:endParaRPr>
          </a:p>
          <a:p>
            <a:r>
              <a:rPr lang="en-US" sz="2000" dirty="0">
                <a:latin typeface="Calibri" pitchFamily="34" charset="0"/>
              </a:rPr>
              <a:t>The initial kick off meeting with the Core Stakeholders Group (County and municipal planners) was held December 1, 2021.</a:t>
            </a:r>
          </a:p>
          <a:p>
            <a:r>
              <a:rPr lang="en-US" sz="2000" dirty="0">
                <a:latin typeface="Calibri" pitchFamily="34" charset="0"/>
              </a:rPr>
              <a:t>We will be reaching out for public input in the coming months.</a:t>
            </a:r>
          </a:p>
          <a:p>
            <a:r>
              <a:rPr lang="en-US" sz="2000" dirty="0">
                <a:latin typeface="Calibri" pitchFamily="34" charset="0"/>
              </a:rPr>
              <a:t>Recently passed NC Budget includes $29.25M for development of trails designated as NC State Parks Trails, i.e. Mountains to Sea Trail and East Coast.</a:t>
            </a:r>
          </a:p>
          <a:p>
            <a:r>
              <a:rPr lang="en-US" sz="2000" dirty="0">
                <a:latin typeface="Calibri" pitchFamily="34" charset="0"/>
              </a:rPr>
              <a:t>Nash County Commissioners passed a Resolution of support for the Triangle Trails Initiative within at their November 15, 2021 meeting which will aid in linking trails and greenways through the region.</a:t>
            </a:r>
          </a:p>
          <a:p>
            <a:pPr marL="0" indent="0">
              <a:buNone/>
            </a:pPr>
            <a:endParaRPr lang="en-US" sz="2000" dirty="0">
              <a:latin typeface="Calibri" pitchFamily="34" charset="0"/>
            </a:endParaRPr>
          </a:p>
        </p:txBody>
      </p:sp>
      <p:pic>
        <p:nvPicPr>
          <p:cNvPr id="3" name="Picture 2">
            <a:extLst>
              <a:ext uri="{FF2B5EF4-FFF2-40B4-BE49-F238E27FC236}">
                <a16:creationId xmlns:a16="http://schemas.microsoft.com/office/drawing/2014/main" id="{3AF62ADF-C4BC-774E-AE5D-0D348EB856BD}"/>
              </a:ext>
            </a:extLst>
          </p:cNvPr>
          <p:cNvPicPr>
            <a:picLocks noChangeAspect="1"/>
          </p:cNvPicPr>
          <p:nvPr/>
        </p:nvPicPr>
        <p:blipFill>
          <a:blip r:embed="rId5"/>
          <a:stretch>
            <a:fillRect/>
          </a:stretch>
        </p:blipFill>
        <p:spPr>
          <a:xfrm>
            <a:off x="2622522" y="4159567"/>
            <a:ext cx="6376083" cy="2653976"/>
          </a:xfrm>
          <a:prstGeom prst="rect">
            <a:avLst/>
          </a:prstGeom>
        </p:spPr>
      </p:pic>
    </p:spTree>
    <p:extLst>
      <p:ext uri="{BB962C8B-B14F-4D97-AF65-F5344CB8AC3E}">
        <p14:creationId xmlns:p14="http://schemas.microsoft.com/office/powerpoint/2010/main" val="2492547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 y="1127086"/>
            <a:ext cx="9143998" cy="5730914"/>
          </a:xfrm>
        </p:spPr>
        <p:txBody>
          <a:bodyPr>
            <a:normAutofit/>
          </a:bodyPr>
          <a:lstStyle/>
          <a:p>
            <a:pPr marL="0" indent="0">
              <a:buNone/>
            </a:pPr>
            <a:r>
              <a:rPr lang="en-US" sz="2700" b="1" dirty="0">
                <a:latin typeface="Calibri" pitchFamily="34" charset="0"/>
              </a:rPr>
              <a:t>11. New DRAFT Complete Streets Implementation Guide</a:t>
            </a:r>
          </a:p>
          <a:p>
            <a:pPr marL="0" indent="0">
              <a:buNone/>
            </a:pPr>
            <a:r>
              <a:rPr lang="en-US" sz="2000" dirty="0">
                <a:latin typeface="Calibri" pitchFamily="34" charset="0"/>
              </a:rPr>
              <a:t>NCDOT is in the process of developing a new Complete Streets Implementation Guide. Key things to note:</a:t>
            </a:r>
          </a:p>
          <a:p>
            <a:r>
              <a:rPr lang="en-US" sz="2000" dirty="0">
                <a:latin typeface="Calibri" pitchFamily="34" charset="0"/>
              </a:rPr>
              <a:t>Implementation Guide clarifies that NCDOT pays for complete streets enhancements when the project is </a:t>
            </a:r>
            <a:r>
              <a:rPr lang="en-US" sz="2000" b="1" dirty="0">
                <a:latin typeface="Calibri" pitchFamily="34" charset="0"/>
              </a:rPr>
              <a:t>in a CTP or locally adopted plan </a:t>
            </a:r>
            <a:r>
              <a:rPr lang="en-US" sz="2400" b="1" u="sng" dirty="0">
                <a:solidFill>
                  <a:srgbClr val="FF0000"/>
                </a:solidFill>
                <a:latin typeface="Calibri" pitchFamily="34" charset="0"/>
              </a:rPr>
              <a:t>AND</a:t>
            </a:r>
            <a:r>
              <a:rPr lang="en-US" sz="2400" u="sng" dirty="0">
                <a:solidFill>
                  <a:srgbClr val="FF0000"/>
                </a:solidFill>
                <a:latin typeface="Calibri" pitchFamily="34" charset="0"/>
              </a:rPr>
              <a:t> </a:t>
            </a:r>
            <a:r>
              <a:rPr lang="en-US" sz="2400" b="1" u="sng" dirty="0">
                <a:solidFill>
                  <a:srgbClr val="FF0000"/>
                </a:solidFill>
                <a:latin typeface="Calibri" pitchFamily="34" charset="0"/>
              </a:rPr>
              <a:t>when a need is determined to be identified</a:t>
            </a:r>
            <a:r>
              <a:rPr lang="en-US" sz="2400" dirty="0">
                <a:latin typeface="Calibri" pitchFamily="34" charset="0"/>
              </a:rPr>
              <a:t> </a:t>
            </a:r>
            <a:r>
              <a:rPr lang="en-US" sz="2000" dirty="0">
                <a:latin typeface="Calibri" pitchFamily="34" charset="0"/>
              </a:rPr>
              <a:t>by the project manager after a new evaluation process is completed.</a:t>
            </a:r>
          </a:p>
          <a:p>
            <a:r>
              <a:rPr lang="en-US" sz="2000" dirty="0">
                <a:latin typeface="Calibri" pitchFamily="34" charset="0"/>
              </a:rPr>
              <a:t>Clarify that maintenance agreements are needed for all separated facilities, with some exception in cases of high demand/risk.</a:t>
            </a:r>
          </a:p>
          <a:p>
            <a:r>
              <a:rPr lang="en-US" sz="2000" dirty="0">
                <a:latin typeface="Calibri" pitchFamily="34" charset="0"/>
              </a:rPr>
              <a:t>New evaluation methodology is standardized and streamlined, and will guide project managers through a process of identifying needs, selecting the appropriate facility type, and estimating added impacts to the project.</a:t>
            </a:r>
          </a:p>
          <a:p>
            <a:r>
              <a:rPr lang="en-US" sz="2000" dirty="0">
                <a:latin typeface="Calibri" panose="020F0502020204030204" pitchFamily="34" charset="0"/>
                <a:cs typeface="Calibri" panose="020F0502020204030204" pitchFamily="34" charset="0"/>
              </a:rPr>
              <a:t>The new approach better integrates Complete Streets evaluation into project development and will lead to more consistent inclusion of appropriate bicycle and pedestrian facilities on NCDOT projects statewide.</a:t>
            </a:r>
          </a:p>
          <a:p>
            <a:r>
              <a:rPr lang="en-US" sz="2000" dirty="0">
                <a:latin typeface="Calibri" panose="020F0502020204030204" pitchFamily="34" charset="0"/>
                <a:cs typeface="Calibri" panose="020F0502020204030204" pitchFamily="34" charset="0"/>
              </a:rPr>
              <a:t>Tools developed for the new process will supplement site observations, project-specific data, </a:t>
            </a:r>
            <a:r>
              <a:rPr lang="en-US" sz="2000" b="1" dirty="0">
                <a:solidFill>
                  <a:srgbClr val="FF0000"/>
                </a:solidFill>
                <a:latin typeface="Calibri" panose="020F0502020204030204" pitchFamily="34" charset="0"/>
                <a:cs typeface="Calibri" panose="020F0502020204030204" pitchFamily="34" charset="0"/>
              </a:rPr>
              <a:t>and local/community feedback</a:t>
            </a:r>
            <a:r>
              <a:rPr lang="en-US" sz="2000" dirty="0">
                <a:latin typeface="Calibri" panose="020F0502020204030204" pitchFamily="34" charset="0"/>
                <a:cs typeface="Calibri" panose="020F0502020204030204" pitchFamily="34" charset="0"/>
              </a:rPr>
              <a:t> when determining need.</a:t>
            </a:r>
          </a:p>
          <a:p>
            <a:pPr marL="0" indent="0">
              <a:buNone/>
            </a:pPr>
            <a:endParaRPr lang="en-US" sz="1800" dirty="0">
              <a:latin typeface="Calibri" pitchFamily="34" charset="0"/>
            </a:endParaRPr>
          </a:p>
        </p:txBody>
      </p:sp>
    </p:spTree>
    <p:extLst>
      <p:ext uri="{BB962C8B-B14F-4D97-AF65-F5344CB8AC3E}">
        <p14:creationId xmlns:p14="http://schemas.microsoft.com/office/powerpoint/2010/main" val="2591950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pic>
        <p:nvPicPr>
          <p:cNvPr id="5" name="Picture 4" descr="Text&#10;&#10;Description automatically generated">
            <a:extLst>
              <a:ext uri="{FF2B5EF4-FFF2-40B4-BE49-F238E27FC236}">
                <a16:creationId xmlns:a16="http://schemas.microsoft.com/office/drawing/2014/main" id="{944BD15A-E797-EA42-A397-0966E01041D9}"/>
              </a:ext>
            </a:extLst>
          </p:cNvPr>
          <p:cNvPicPr>
            <a:picLocks noChangeAspect="1"/>
          </p:cNvPicPr>
          <p:nvPr/>
        </p:nvPicPr>
        <p:blipFill>
          <a:blip r:embed="rId5"/>
          <a:stretch>
            <a:fillRect/>
          </a:stretch>
        </p:blipFill>
        <p:spPr>
          <a:xfrm>
            <a:off x="558139" y="788886"/>
            <a:ext cx="8162241" cy="6069113"/>
          </a:xfrm>
          <a:prstGeom prst="rect">
            <a:avLst/>
          </a:prstGeom>
        </p:spPr>
      </p:pic>
    </p:spTree>
    <p:extLst>
      <p:ext uri="{BB962C8B-B14F-4D97-AF65-F5344CB8AC3E}">
        <p14:creationId xmlns:p14="http://schemas.microsoft.com/office/powerpoint/2010/main" val="4033644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208193" y="1100651"/>
            <a:ext cx="8727614" cy="5001904"/>
          </a:xfrm>
        </p:spPr>
        <p:txBody>
          <a:bodyPr>
            <a:normAutofit/>
          </a:bodyPr>
          <a:lstStyle/>
          <a:p>
            <a:pPr marL="0" indent="0">
              <a:buNone/>
            </a:pPr>
            <a:r>
              <a:rPr lang="en-US" b="1" dirty="0">
                <a:latin typeface="Calibri" pitchFamily="34" charset="0"/>
              </a:rPr>
              <a:t>12. US 264 Earns Interstate Designation – I-587</a:t>
            </a:r>
            <a:endParaRPr lang="en-US" dirty="0">
              <a:latin typeface="Calibri" pitchFamily="34" charset="0"/>
            </a:endParaRPr>
          </a:p>
        </p:txBody>
      </p:sp>
      <p:sp>
        <p:nvSpPr>
          <p:cNvPr id="3" name="TextBox 2">
            <a:extLst>
              <a:ext uri="{FF2B5EF4-FFF2-40B4-BE49-F238E27FC236}">
                <a16:creationId xmlns:a16="http://schemas.microsoft.com/office/drawing/2014/main" id="{D802F14C-2892-CC41-867C-7BD5ADC20600}"/>
              </a:ext>
            </a:extLst>
          </p:cNvPr>
          <p:cNvSpPr txBox="1"/>
          <p:nvPr/>
        </p:nvSpPr>
        <p:spPr>
          <a:xfrm>
            <a:off x="0" y="1940413"/>
            <a:ext cx="2247948" cy="4801314"/>
          </a:xfrm>
          <a:prstGeom prst="rect">
            <a:avLst/>
          </a:prstGeom>
          <a:noFill/>
        </p:spPr>
        <p:txBody>
          <a:bodyPr wrap="square" rtlCol="0">
            <a:spAutoFit/>
          </a:bodyPr>
          <a:lstStyle/>
          <a:p>
            <a:r>
              <a:rPr lang="en-US" dirty="0"/>
              <a:t>The new interstate will be I-587 and runs between I-95/I-795 in Wilson County to NC 11/US 264 interchange in Greenville, totaling 37 miles across Wilson, Greene and Pitt Counties. Before this designation, Greenville was one of the largest cities in the US not served by an interstate.</a:t>
            </a:r>
          </a:p>
          <a:p>
            <a:endParaRPr lang="en-US" dirty="0"/>
          </a:p>
          <a:p>
            <a:endParaRPr lang="en-US" dirty="0"/>
          </a:p>
        </p:txBody>
      </p:sp>
      <p:pic>
        <p:nvPicPr>
          <p:cNvPr id="8" name="Picture 7" descr="A picture containing diagram&#10;&#10;Description automatically generated">
            <a:extLst>
              <a:ext uri="{FF2B5EF4-FFF2-40B4-BE49-F238E27FC236}">
                <a16:creationId xmlns:a16="http://schemas.microsoft.com/office/drawing/2014/main" id="{09092021-3197-8B4B-BC5D-748D78929010}"/>
              </a:ext>
            </a:extLst>
          </p:cNvPr>
          <p:cNvPicPr>
            <a:picLocks noChangeAspect="1"/>
          </p:cNvPicPr>
          <p:nvPr/>
        </p:nvPicPr>
        <p:blipFill>
          <a:blip r:embed="rId5"/>
          <a:stretch>
            <a:fillRect/>
          </a:stretch>
        </p:blipFill>
        <p:spPr>
          <a:xfrm>
            <a:off x="2247948" y="1638219"/>
            <a:ext cx="6896052" cy="5219781"/>
          </a:xfrm>
          <a:prstGeom prst="rect">
            <a:avLst/>
          </a:prstGeom>
        </p:spPr>
      </p:pic>
      <p:pic>
        <p:nvPicPr>
          <p:cNvPr id="4" name="Picture 3" descr="A road with cars on it and trees on the side&#10;&#10;Description automatically generated with medium confidence">
            <a:extLst>
              <a:ext uri="{FF2B5EF4-FFF2-40B4-BE49-F238E27FC236}">
                <a16:creationId xmlns:a16="http://schemas.microsoft.com/office/drawing/2014/main" id="{31A1DC8B-BFAC-1041-BB9D-4DABD97C8E6D}"/>
              </a:ext>
            </a:extLst>
          </p:cNvPr>
          <p:cNvPicPr>
            <a:picLocks noChangeAspect="1"/>
          </p:cNvPicPr>
          <p:nvPr/>
        </p:nvPicPr>
        <p:blipFill>
          <a:blip r:embed="rId6"/>
          <a:stretch>
            <a:fillRect/>
          </a:stretch>
        </p:blipFill>
        <p:spPr>
          <a:xfrm>
            <a:off x="6984241" y="5326398"/>
            <a:ext cx="2074033" cy="1202514"/>
          </a:xfrm>
          <a:prstGeom prst="rect">
            <a:avLst/>
          </a:prstGeom>
        </p:spPr>
      </p:pic>
    </p:spTree>
    <p:extLst>
      <p:ext uri="{BB962C8B-B14F-4D97-AF65-F5344CB8AC3E}">
        <p14:creationId xmlns:p14="http://schemas.microsoft.com/office/powerpoint/2010/main" val="13617402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567089" cy="5155107"/>
          </a:xfrm>
        </p:spPr>
        <p:txBody>
          <a:bodyPr>
            <a:normAutofit/>
          </a:bodyPr>
          <a:lstStyle/>
          <a:p>
            <a:pPr marL="0" indent="0">
              <a:buNone/>
            </a:pPr>
            <a:r>
              <a:rPr lang="en-US" sz="2700" b="1" dirty="0">
                <a:latin typeface="Calibri" pitchFamily="34" charset="0"/>
              </a:rPr>
              <a:t>13. US 70 Commission</a:t>
            </a:r>
            <a:endParaRPr lang="en-US" sz="1800" dirty="0">
              <a:latin typeface="Calibri" pitchFamily="34" charset="0"/>
            </a:endParaRPr>
          </a:p>
          <a:p>
            <a:pPr marL="0" indent="0">
              <a:buNone/>
            </a:pPr>
            <a:r>
              <a:rPr lang="en-US" sz="2000" b="1" dirty="0">
                <a:latin typeface="Calibri" pitchFamily="34" charset="0"/>
              </a:rPr>
              <a:t>The US 70 Commission met on December 9, 2021. Here are the key points in the meeting:</a:t>
            </a:r>
          </a:p>
          <a:p>
            <a:r>
              <a:rPr lang="en-US" sz="2000" dirty="0">
                <a:solidFill>
                  <a:schemeClr val="accent6">
                    <a:lumMod val="75000"/>
                  </a:schemeClr>
                </a:solidFill>
                <a:latin typeface="Calibri" pitchFamily="34" charset="0"/>
              </a:rPr>
              <a:t>Division 2 and Division 4 Board of Transportation members gave a brief update</a:t>
            </a:r>
            <a:br>
              <a:rPr lang="en-US" sz="2000" dirty="0">
                <a:solidFill>
                  <a:schemeClr val="accent6">
                    <a:lumMod val="75000"/>
                  </a:schemeClr>
                </a:solidFill>
                <a:latin typeface="Calibri" pitchFamily="34" charset="0"/>
              </a:rPr>
            </a:br>
            <a:r>
              <a:rPr lang="en-US" sz="2000" dirty="0">
                <a:solidFill>
                  <a:schemeClr val="accent6">
                    <a:lumMod val="75000"/>
                  </a:schemeClr>
                </a:solidFill>
                <a:latin typeface="Calibri" pitchFamily="34" charset="0"/>
              </a:rPr>
              <a:t>Board Member Mitchell: CCX facility is now open, US 264 giving I-587 designation, and NCDOT is reaching out to small, woman, and minority owned businesses.</a:t>
            </a:r>
          </a:p>
          <a:p>
            <a:r>
              <a:rPr lang="en-US" sz="2000" dirty="0">
                <a:solidFill>
                  <a:srgbClr val="FFC000"/>
                </a:solidFill>
                <a:latin typeface="Calibri" pitchFamily="34" charset="0"/>
              </a:rPr>
              <a:t>Chief Engineer gave a brief update on the recently funding passed by the State and US Congress.</a:t>
            </a:r>
          </a:p>
          <a:p>
            <a:r>
              <a:rPr lang="en-US" sz="2000" dirty="0">
                <a:solidFill>
                  <a:schemeClr val="accent3">
                    <a:lumMod val="50000"/>
                  </a:schemeClr>
                </a:solidFill>
                <a:latin typeface="Calibri" pitchFamily="34" charset="0"/>
              </a:rPr>
              <a:t>Divisions’ 2 and 4 gave updates on projects along US 70/I-42 corridor. </a:t>
            </a:r>
          </a:p>
          <a:p>
            <a:r>
              <a:rPr lang="en-US" sz="2000" b="1" dirty="0">
                <a:solidFill>
                  <a:srgbClr val="FF0000"/>
                </a:solidFill>
                <a:latin typeface="Calibri" pitchFamily="34" charset="0"/>
              </a:rPr>
              <a:t>The US 70 Commission passed a resolution of support for NCDOT to fund the I-42 projects in Princeton and Kinston. </a:t>
            </a:r>
            <a:r>
              <a:rPr lang="en-US" sz="2000" dirty="0">
                <a:solidFill>
                  <a:srgbClr val="FF0000"/>
                </a:solidFill>
                <a:latin typeface="Calibri" pitchFamily="34" charset="0"/>
              </a:rPr>
              <a:t>Project R-5829B in Princeton is within the UCPRPO and is currently in the STIP but may be delayed due to over programming with R/W to begin in 2025. Project includes GARVEE BOND Funding.</a:t>
            </a:r>
          </a:p>
          <a:p>
            <a:pPr marL="0" indent="0">
              <a:buNone/>
            </a:pPr>
            <a:endParaRPr lang="en-US" sz="2000" dirty="0">
              <a:latin typeface="Calibri" pitchFamily="34" charset="0"/>
            </a:endParaRPr>
          </a:p>
        </p:txBody>
      </p:sp>
    </p:spTree>
    <p:extLst>
      <p:ext uri="{BB962C8B-B14F-4D97-AF65-F5344CB8AC3E}">
        <p14:creationId xmlns:p14="http://schemas.microsoft.com/office/powerpoint/2010/main" val="1567189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14. Hwy 17/64 Association</a:t>
            </a:r>
            <a:endParaRPr lang="en-US" sz="1800" dirty="0">
              <a:latin typeface="Calibri" pitchFamily="34" charset="0"/>
            </a:endParaRPr>
          </a:p>
          <a:p>
            <a:pPr marL="0" indent="0">
              <a:buNone/>
            </a:pPr>
            <a:endParaRPr lang="en-US" sz="2000" dirty="0">
              <a:latin typeface="Calibri" pitchFamily="34" charset="0"/>
            </a:endParaRPr>
          </a:p>
          <a:p>
            <a:pPr marL="0" indent="0">
              <a:buNone/>
            </a:pPr>
            <a:r>
              <a:rPr lang="en-US" sz="2000" dirty="0">
                <a:latin typeface="Calibri" pitchFamily="34" charset="0"/>
              </a:rPr>
              <a:t>No Report. The Association has not met since our last meeting.</a:t>
            </a:r>
          </a:p>
          <a:p>
            <a:pPr marL="0" indent="0">
              <a:buNone/>
            </a:pPr>
            <a:endParaRPr lang="en-US" sz="2000" dirty="0">
              <a:latin typeface="Calibri" pitchFamily="34" charset="0"/>
            </a:endParaRPr>
          </a:p>
        </p:txBody>
      </p:sp>
    </p:spTree>
    <p:extLst>
      <p:ext uri="{BB962C8B-B14F-4D97-AF65-F5344CB8AC3E}">
        <p14:creationId xmlns:p14="http://schemas.microsoft.com/office/powerpoint/2010/main" val="4100261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3" name="Rounded Rectangle 2">
            <a:extLst>
              <a:ext uri="{FF2B5EF4-FFF2-40B4-BE49-F238E27FC236}">
                <a16:creationId xmlns:a16="http://schemas.microsoft.com/office/drawing/2014/main" id="{A12A8E04-59F8-9741-8629-FC971D53C75E}"/>
              </a:ext>
            </a:extLst>
          </p:cNvPr>
          <p:cNvSpPr/>
          <p:nvPr/>
        </p:nvSpPr>
        <p:spPr>
          <a:xfrm>
            <a:off x="226134" y="2284853"/>
            <a:ext cx="8743223" cy="579051"/>
          </a:xfrm>
          <a:prstGeom prst="roundRect">
            <a:avLst/>
          </a:prstGeom>
          <a:solidFill>
            <a:schemeClr val="accent6">
              <a:lumMod val="75000"/>
            </a:schemeClr>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586F1C91-AB0C-1B42-AACE-04BDF33F20D1}"/>
              </a:ext>
            </a:extLst>
          </p:cNvPr>
          <p:cNvSpPr/>
          <p:nvPr/>
        </p:nvSpPr>
        <p:spPr>
          <a:xfrm>
            <a:off x="226134" y="3036731"/>
            <a:ext cx="8743223" cy="1021928"/>
          </a:xfrm>
          <a:prstGeom prst="roundRect">
            <a:avLst/>
          </a:prstGeom>
          <a:solidFill>
            <a:schemeClr val="accent6">
              <a:lumMod val="60000"/>
              <a:lumOff val="40000"/>
            </a:schemeClr>
          </a:solidFill>
          <a:ln>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4CDD3C9B-9493-2742-92D6-4A5D41311E77}"/>
              </a:ext>
            </a:extLst>
          </p:cNvPr>
          <p:cNvSpPr/>
          <p:nvPr/>
        </p:nvSpPr>
        <p:spPr>
          <a:xfrm>
            <a:off x="284621" y="4185010"/>
            <a:ext cx="8743223" cy="780909"/>
          </a:xfrm>
          <a:prstGeom prst="roundRect">
            <a:avLst/>
          </a:prstGeom>
          <a:solidFill>
            <a:schemeClr val="accent2">
              <a:lumMod val="60000"/>
              <a:lumOff val="40000"/>
            </a:schemeClr>
          </a:solidFill>
          <a:ln>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1242BDD6-028E-244E-89A0-0DEE59CAAE57}"/>
              </a:ext>
            </a:extLst>
          </p:cNvPr>
          <p:cNvSpPr/>
          <p:nvPr/>
        </p:nvSpPr>
        <p:spPr>
          <a:xfrm>
            <a:off x="290594" y="5130408"/>
            <a:ext cx="8737345" cy="383871"/>
          </a:xfrm>
          <a:prstGeom prst="roundRect">
            <a:avLst/>
          </a:prstGeom>
          <a:solidFill>
            <a:srgbClr val="FF6451"/>
          </a:solidFill>
          <a:ln>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543E9FAB-95A9-3345-975E-F8F729535F99}"/>
              </a:ext>
            </a:extLst>
          </p:cNvPr>
          <p:cNvSpPr/>
          <p:nvPr/>
        </p:nvSpPr>
        <p:spPr>
          <a:xfrm>
            <a:off x="284621" y="5689289"/>
            <a:ext cx="8743223" cy="990518"/>
          </a:xfrm>
          <a:prstGeom prst="roundRect">
            <a:avLst/>
          </a:prstGeom>
          <a:solidFill>
            <a:schemeClr val="accent1">
              <a:lumMod val="60000"/>
              <a:lumOff val="40000"/>
            </a:schemeClr>
          </a:solidFill>
          <a:ln>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60773" name="Content Placeholder 2"/>
          <p:cNvSpPr>
            <a:spLocks noGrp="1"/>
          </p:cNvSpPr>
          <p:nvPr>
            <p:ph idx="1"/>
          </p:nvPr>
        </p:nvSpPr>
        <p:spPr>
          <a:xfrm>
            <a:off x="1039212" y="1078188"/>
            <a:ext cx="7930145" cy="5642677"/>
          </a:xfrm>
        </p:spPr>
        <p:txBody>
          <a:bodyPr>
            <a:normAutofit fontScale="92500" lnSpcReduction="20000"/>
          </a:bodyPr>
          <a:lstStyle/>
          <a:p>
            <a:pPr marL="0" indent="0">
              <a:buNone/>
            </a:pPr>
            <a:r>
              <a:rPr lang="en-US" sz="2700" b="1" dirty="0">
                <a:latin typeface="Calibri" pitchFamily="34" charset="0"/>
              </a:rPr>
              <a:t>15. Legislative Update</a:t>
            </a:r>
            <a:endParaRPr lang="en-US" sz="1800" dirty="0">
              <a:latin typeface="Calibri" pitchFamily="34" charset="0"/>
            </a:endParaRPr>
          </a:p>
          <a:p>
            <a:pPr marL="0" indent="0">
              <a:buNone/>
            </a:pPr>
            <a:r>
              <a:rPr lang="en-US" sz="2200" b="1" dirty="0">
                <a:latin typeface="Calibri" pitchFamily="34" charset="0"/>
              </a:rPr>
              <a:t>NC State Budget – Passed and signed by the Governor November 2021 - Key Points</a:t>
            </a:r>
          </a:p>
          <a:p>
            <a:pPr marL="0" indent="0">
              <a:buNone/>
            </a:pPr>
            <a:endParaRPr lang="en-US" sz="1800" b="1" dirty="0">
              <a:latin typeface="Calibri" pitchFamily="34" charset="0"/>
            </a:endParaRPr>
          </a:p>
          <a:p>
            <a:pPr marL="0" indent="0">
              <a:buNone/>
            </a:pPr>
            <a:r>
              <a:rPr lang="en-US" sz="2000" dirty="0">
                <a:latin typeface="Calibri" pitchFamily="34" charset="0"/>
              </a:rPr>
              <a:t>Funding increases for SFY2022 by $161M and a funding increase for SFY2023 by $314M.</a:t>
            </a:r>
            <a:br>
              <a:rPr lang="en-US" sz="2000" dirty="0">
                <a:latin typeface="Calibri" pitchFamily="34" charset="0"/>
              </a:rPr>
            </a:br>
            <a:endParaRPr lang="en-US" sz="2000" dirty="0">
              <a:latin typeface="Calibri" pitchFamily="34" charset="0"/>
            </a:endParaRPr>
          </a:p>
          <a:p>
            <a:pPr marL="0" indent="0">
              <a:buNone/>
            </a:pPr>
            <a:r>
              <a:rPr lang="en-US" sz="2000" b="1" dirty="0">
                <a:solidFill>
                  <a:srgbClr val="FF0000"/>
                </a:solidFill>
                <a:latin typeface="Calibri" pitchFamily="34" charset="0"/>
              </a:rPr>
              <a:t>Powell Bill Funds </a:t>
            </a:r>
            <a:r>
              <a:rPr lang="en-US" sz="2000" dirty="0">
                <a:latin typeface="Calibri" pitchFamily="34" charset="0"/>
              </a:rPr>
              <a:t>to be increased by $12M statewide. Municipalities with 400,000 or more in population are to receive the same amount as in FY2020-2021 fiscal year. The remaining Powell Bill funds shall be allocated to municipalities with a population less than 400,000.</a:t>
            </a:r>
            <a:br>
              <a:rPr lang="en-US" sz="2000" dirty="0">
                <a:latin typeface="Calibri" pitchFamily="34" charset="0"/>
              </a:rPr>
            </a:br>
            <a:endParaRPr lang="en-US" sz="2000" dirty="0">
              <a:latin typeface="Calibri" pitchFamily="34" charset="0"/>
            </a:endParaRPr>
          </a:p>
          <a:p>
            <a:pPr marL="0" indent="0">
              <a:buNone/>
            </a:pPr>
            <a:r>
              <a:rPr lang="en-US" sz="2000" dirty="0">
                <a:latin typeface="Calibri" pitchFamily="34" charset="0"/>
              </a:rPr>
              <a:t>Employees to receive a 2.5% pay increase for FY2022 and 2.5% increase for SFY2023, additional pay bonuses from the State Fiscal Recovery Fund in the amount of $17.5M.</a:t>
            </a:r>
            <a:br>
              <a:rPr lang="en-US" sz="2000" dirty="0">
                <a:latin typeface="Calibri" pitchFamily="34" charset="0"/>
              </a:rPr>
            </a:br>
            <a:endParaRPr lang="en-US" sz="2000" dirty="0">
              <a:latin typeface="Calibri" pitchFamily="34" charset="0"/>
            </a:endParaRPr>
          </a:p>
          <a:p>
            <a:pPr marL="0" indent="0">
              <a:buNone/>
            </a:pPr>
            <a:r>
              <a:rPr lang="en-US" sz="2000" dirty="0">
                <a:latin typeface="Calibri" pitchFamily="34" charset="0"/>
              </a:rPr>
              <a:t>Eliminated 193 vacant positions that have been open for 4 years or more.</a:t>
            </a:r>
            <a:br>
              <a:rPr lang="en-US" sz="2000" dirty="0">
                <a:latin typeface="Calibri" pitchFamily="34" charset="0"/>
              </a:rPr>
            </a:br>
            <a:endParaRPr lang="en-US" sz="2000" dirty="0">
              <a:latin typeface="Calibri" pitchFamily="34" charset="0"/>
            </a:endParaRPr>
          </a:p>
          <a:p>
            <a:pPr marL="0" indent="0">
              <a:buNone/>
            </a:pPr>
            <a:r>
              <a:rPr lang="en-US" sz="2000" b="1" dirty="0">
                <a:latin typeface="Calibri" pitchFamily="34" charset="0"/>
              </a:rPr>
              <a:t>Due to decreased revenue projections STI funding decreased from previous fiscal years but for SFY2022 STI construction funding has been decreased by $104.8M. For SFY2023 STI funding has been increased by $71.5M. (not applying new Federal Infrastructure Law).</a:t>
            </a:r>
          </a:p>
          <a:p>
            <a:pPr marL="0" indent="0">
              <a:buNone/>
            </a:pPr>
            <a:endParaRPr lang="en-US" sz="1800" dirty="0">
              <a:latin typeface="Calibri" pitchFamily="34" charset="0"/>
            </a:endParaRPr>
          </a:p>
          <a:p>
            <a:pPr marL="0" indent="0">
              <a:buNone/>
            </a:pPr>
            <a:endParaRPr lang="en-US" sz="2400" b="1"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
        <p:nvSpPr>
          <p:cNvPr id="5" name="Oval 4">
            <a:extLst>
              <a:ext uri="{FF2B5EF4-FFF2-40B4-BE49-F238E27FC236}">
                <a16:creationId xmlns:a16="http://schemas.microsoft.com/office/drawing/2014/main" id="{26667F70-92B0-CC44-A8E7-9BB4EC225E92}"/>
              </a:ext>
            </a:extLst>
          </p:cNvPr>
          <p:cNvSpPr/>
          <p:nvPr/>
        </p:nvSpPr>
        <p:spPr>
          <a:xfrm>
            <a:off x="116792" y="2247726"/>
            <a:ext cx="608779" cy="666556"/>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B887FBC6-6130-D14E-8C5B-D06C62A2187E}"/>
              </a:ext>
            </a:extLst>
          </p:cNvPr>
          <p:cNvSpPr/>
          <p:nvPr/>
        </p:nvSpPr>
        <p:spPr>
          <a:xfrm>
            <a:off x="31619" y="2974134"/>
            <a:ext cx="1007593" cy="1122407"/>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E4EF1B92-EBEB-9040-8202-EC064B864D53}"/>
              </a:ext>
            </a:extLst>
          </p:cNvPr>
          <p:cNvSpPr/>
          <p:nvPr/>
        </p:nvSpPr>
        <p:spPr>
          <a:xfrm>
            <a:off x="98211" y="4152046"/>
            <a:ext cx="766359" cy="853684"/>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3117F44-9D5A-3D4C-A668-F743F9A7AD1D}"/>
              </a:ext>
            </a:extLst>
          </p:cNvPr>
          <p:cNvSpPr/>
          <p:nvPr/>
        </p:nvSpPr>
        <p:spPr>
          <a:xfrm>
            <a:off x="226134" y="5074085"/>
            <a:ext cx="467683" cy="512069"/>
          </a:xfrm>
          <a:prstGeom prst="ellipse">
            <a:avLst/>
          </a:prstGeom>
          <a:solidFill>
            <a:srgbClr val="F44D4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FA54F013-7103-AE40-82D6-C4C04BA422E2}"/>
              </a:ext>
            </a:extLst>
          </p:cNvPr>
          <p:cNvSpPr/>
          <p:nvPr/>
        </p:nvSpPr>
        <p:spPr>
          <a:xfrm>
            <a:off x="74881" y="5642152"/>
            <a:ext cx="968368" cy="1078713"/>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2226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6" name="Rounded Rectangle 5">
            <a:extLst>
              <a:ext uri="{FF2B5EF4-FFF2-40B4-BE49-F238E27FC236}">
                <a16:creationId xmlns:a16="http://schemas.microsoft.com/office/drawing/2014/main" id="{F35B752B-7D9D-0E47-9AD4-269DB5360E39}"/>
              </a:ext>
            </a:extLst>
          </p:cNvPr>
          <p:cNvSpPr/>
          <p:nvPr/>
        </p:nvSpPr>
        <p:spPr>
          <a:xfrm>
            <a:off x="254738" y="2016604"/>
            <a:ext cx="8853210" cy="436635"/>
          </a:xfrm>
          <a:prstGeom prst="roundRect">
            <a:avLst/>
          </a:prstGeom>
          <a:solidFill>
            <a:schemeClr val="accent6">
              <a:lumMod val="75000"/>
            </a:schemeClr>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E896B00-4735-BA4B-905B-A775218EAB4B}"/>
              </a:ext>
            </a:extLst>
          </p:cNvPr>
          <p:cNvSpPr/>
          <p:nvPr/>
        </p:nvSpPr>
        <p:spPr>
          <a:xfrm>
            <a:off x="84368" y="1985980"/>
            <a:ext cx="567725" cy="492328"/>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E7F88ED4-09E8-CF4E-BF7D-758C3B0359DA}"/>
              </a:ext>
            </a:extLst>
          </p:cNvPr>
          <p:cNvSpPr/>
          <p:nvPr/>
        </p:nvSpPr>
        <p:spPr>
          <a:xfrm>
            <a:off x="222462" y="2600036"/>
            <a:ext cx="8743223" cy="678353"/>
          </a:xfrm>
          <a:prstGeom prst="roundRect">
            <a:avLst/>
          </a:prstGeom>
          <a:solidFill>
            <a:schemeClr val="accent6">
              <a:lumMod val="60000"/>
              <a:lumOff val="40000"/>
            </a:schemeClr>
          </a:solidFill>
          <a:ln>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F19315F-697B-CA48-AC2D-2A58B00E98A8}"/>
              </a:ext>
            </a:extLst>
          </p:cNvPr>
          <p:cNvSpPr/>
          <p:nvPr/>
        </p:nvSpPr>
        <p:spPr>
          <a:xfrm>
            <a:off x="42233" y="2590212"/>
            <a:ext cx="745845" cy="687179"/>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EB706661-6654-8146-AEF3-DE9852D77D8C}"/>
              </a:ext>
            </a:extLst>
          </p:cNvPr>
          <p:cNvSpPr/>
          <p:nvPr/>
        </p:nvSpPr>
        <p:spPr>
          <a:xfrm>
            <a:off x="222462" y="3390293"/>
            <a:ext cx="8743223" cy="520875"/>
          </a:xfrm>
          <a:prstGeom prst="roundRect">
            <a:avLst/>
          </a:prstGeom>
          <a:solidFill>
            <a:schemeClr val="accent2">
              <a:lumMod val="60000"/>
              <a:lumOff val="40000"/>
            </a:schemeClr>
          </a:solidFill>
          <a:ln>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88471DF-4440-3F4A-A88C-223293468C7C}"/>
              </a:ext>
            </a:extLst>
          </p:cNvPr>
          <p:cNvSpPr/>
          <p:nvPr/>
        </p:nvSpPr>
        <p:spPr>
          <a:xfrm>
            <a:off x="47462" y="3361827"/>
            <a:ext cx="617022" cy="569417"/>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5DBC030E-5CB8-C349-9B6B-A45200BCC796}"/>
              </a:ext>
            </a:extLst>
          </p:cNvPr>
          <p:cNvSpPr/>
          <p:nvPr/>
        </p:nvSpPr>
        <p:spPr>
          <a:xfrm>
            <a:off x="209855" y="4023072"/>
            <a:ext cx="8737345" cy="383871"/>
          </a:xfrm>
          <a:prstGeom prst="roundRect">
            <a:avLst/>
          </a:prstGeom>
          <a:solidFill>
            <a:srgbClr val="FF6451"/>
          </a:solidFill>
          <a:ln>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74E4098-B2B2-8042-A6C9-4F3129EF3A26}"/>
              </a:ext>
            </a:extLst>
          </p:cNvPr>
          <p:cNvSpPr/>
          <p:nvPr/>
        </p:nvSpPr>
        <p:spPr>
          <a:xfrm>
            <a:off x="105208" y="3991839"/>
            <a:ext cx="416243" cy="455747"/>
          </a:xfrm>
          <a:prstGeom prst="ellipse">
            <a:avLst/>
          </a:prstGeom>
          <a:solidFill>
            <a:srgbClr val="F44D4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B3FB719F-8B65-1043-B071-A2DAB355109A}"/>
              </a:ext>
            </a:extLst>
          </p:cNvPr>
          <p:cNvSpPr/>
          <p:nvPr/>
        </p:nvSpPr>
        <p:spPr>
          <a:xfrm>
            <a:off x="219750" y="4543592"/>
            <a:ext cx="8737345" cy="383871"/>
          </a:xfrm>
          <a:prstGeom prst="roundRect">
            <a:avLst/>
          </a:prstGeom>
          <a:solidFill>
            <a:schemeClr val="accent1">
              <a:lumMod val="60000"/>
              <a:lumOff val="40000"/>
            </a:schemeClr>
          </a:solidFill>
          <a:ln>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70069B40-CF64-7F4D-B0F7-CBFADC8332DE}"/>
              </a:ext>
            </a:extLst>
          </p:cNvPr>
          <p:cNvSpPr/>
          <p:nvPr/>
        </p:nvSpPr>
        <p:spPr>
          <a:xfrm>
            <a:off x="144767" y="4507463"/>
            <a:ext cx="416242" cy="455746"/>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DBD9D77C-059F-C648-844D-AD734994741F}"/>
              </a:ext>
            </a:extLst>
          </p:cNvPr>
          <p:cNvSpPr/>
          <p:nvPr/>
        </p:nvSpPr>
        <p:spPr>
          <a:xfrm>
            <a:off x="254738" y="5099960"/>
            <a:ext cx="8737345" cy="383871"/>
          </a:xfrm>
          <a:prstGeom prst="roundRect">
            <a:avLst/>
          </a:prstGeom>
          <a:solidFill>
            <a:schemeClr val="accent2">
              <a:lumMod val="60000"/>
              <a:lumOff val="40000"/>
            </a:schemeClr>
          </a:solidFill>
          <a:ln>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A89F63E-8C60-F347-87F9-278139DA3465}"/>
              </a:ext>
            </a:extLst>
          </p:cNvPr>
          <p:cNvSpPr/>
          <p:nvPr/>
        </p:nvSpPr>
        <p:spPr>
          <a:xfrm>
            <a:off x="165371" y="5065809"/>
            <a:ext cx="405718" cy="444223"/>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1A75EE8B-6AC4-3040-BD06-775A5994556D}"/>
              </a:ext>
            </a:extLst>
          </p:cNvPr>
          <p:cNvSpPr/>
          <p:nvPr/>
        </p:nvSpPr>
        <p:spPr>
          <a:xfrm>
            <a:off x="313330" y="5645937"/>
            <a:ext cx="8737345" cy="383871"/>
          </a:xfrm>
          <a:prstGeom prst="roundRect">
            <a:avLst/>
          </a:prstGeom>
          <a:solidFill>
            <a:schemeClr val="accent6">
              <a:lumMod val="60000"/>
              <a:lumOff val="40000"/>
            </a:schemeClr>
          </a:solidFill>
          <a:ln>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EA68290F-2C36-F64C-AFD3-5ABF64AFC8EB}"/>
              </a:ext>
            </a:extLst>
          </p:cNvPr>
          <p:cNvSpPr/>
          <p:nvPr/>
        </p:nvSpPr>
        <p:spPr>
          <a:xfrm>
            <a:off x="220006" y="5632265"/>
            <a:ext cx="383591" cy="419996"/>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08B9568E-C5F9-6549-AE50-A2A879682C0D}"/>
              </a:ext>
            </a:extLst>
          </p:cNvPr>
          <p:cNvSpPr/>
          <p:nvPr/>
        </p:nvSpPr>
        <p:spPr>
          <a:xfrm>
            <a:off x="293947" y="6130969"/>
            <a:ext cx="8737345" cy="383871"/>
          </a:xfrm>
          <a:prstGeom prst="roundRect">
            <a:avLst/>
          </a:prstGeom>
          <a:solidFill>
            <a:srgbClr val="FF6451"/>
          </a:solidFill>
          <a:ln>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37C15A84-0FA7-044D-97EA-67223CAC0D67}"/>
              </a:ext>
            </a:extLst>
          </p:cNvPr>
          <p:cNvSpPr/>
          <p:nvPr/>
        </p:nvSpPr>
        <p:spPr>
          <a:xfrm>
            <a:off x="219750" y="6093452"/>
            <a:ext cx="405718" cy="444223"/>
          </a:xfrm>
          <a:prstGeom prst="ellipse">
            <a:avLst/>
          </a:prstGeom>
          <a:solidFill>
            <a:srgbClr val="FF645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773" name="Content Placeholder 2"/>
          <p:cNvSpPr>
            <a:spLocks noGrp="1"/>
          </p:cNvSpPr>
          <p:nvPr>
            <p:ph idx="1"/>
          </p:nvPr>
        </p:nvSpPr>
        <p:spPr>
          <a:xfrm>
            <a:off x="788078" y="1266650"/>
            <a:ext cx="8355921" cy="5280225"/>
          </a:xfrm>
        </p:spPr>
        <p:txBody>
          <a:bodyPr>
            <a:normAutofit fontScale="92500" lnSpcReduction="20000"/>
          </a:bodyPr>
          <a:lstStyle/>
          <a:p>
            <a:pPr marL="0" indent="0">
              <a:buNone/>
            </a:pPr>
            <a:r>
              <a:rPr lang="en-US" sz="2700" b="1" dirty="0">
                <a:latin typeface="Calibri" pitchFamily="34" charset="0"/>
              </a:rPr>
              <a:t>15. Legislative Update</a:t>
            </a:r>
            <a:endParaRPr lang="en-US" sz="1800" dirty="0">
              <a:latin typeface="Calibri" pitchFamily="34" charset="0"/>
            </a:endParaRPr>
          </a:p>
          <a:p>
            <a:pPr marL="0" indent="0">
              <a:buNone/>
            </a:pPr>
            <a:r>
              <a:rPr lang="en-US" sz="2400" b="1" dirty="0">
                <a:latin typeface="Calibri" pitchFamily="34" charset="0"/>
              </a:rPr>
              <a:t>NC State Budget – Key Points</a:t>
            </a:r>
          </a:p>
          <a:p>
            <a:pPr marL="0" indent="0">
              <a:buNone/>
            </a:pPr>
            <a:r>
              <a:rPr lang="en-US" sz="1700" dirty="0">
                <a:latin typeface="Calibri" pitchFamily="34" charset="0"/>
              </a:rPr>
              <a:t>Highway Fund includes $69.8M proceeds from short-term vehicle leases in SFY2022 and $74.6M in SFY2023. An additional bill was passed to remove the cap of $10M.</a:t>
            </a:r>
            <a:br>
              <a:rPr lang="en-US" sz="1700" dirty="0">
                <a:latin typeface="Calibri" pitchFamily="34" charset="0"/>
              </a:rPr>
            </a:br>
            <a:endParaRPr lang="en-US" sz="1700" dirty="0">
              <a:latin typeface="Calibri" pitchFamily="34" charset="0"/>
            </a:endParaRPr>
          </a:p>
          <a:p>
            <a:pPr marL="0" indent="0">
              <a:buNone/>
            </a:pPr>
            <a:r>
              <a:rPr lang="en-US" sz="1700" dirty="0">
                <a:solidFill>
                  <a:srgbClr val="FF0000"/>
                </a:solidFill>
                <a:latin typeface="Calibri" pitchFamily="34" charset="0"/>
              </a:rPr>
              <a:t>Contingency funding increase by $50M in SFY2022 only. This is for the discretionary projects listed in the budget proposed by the House. Currently not known which projects this funding will be applied to.</a:t>
            </a:r>
          </a:p>
          <a:p>
            <a:pPr marL="0" indent="0">
              <a:buNone/>
            </a:pPr>
            <a:br>
              <a:rPr lang="en-US" sz="1700" dirty="0">
                <a:latin typeface="Calibri" pitchFamily="34" charset="0"/>
              </a:rPr>
            </a:br>
            <a:r>
              <a:rPr lang="en-US" sz="1700" dirty="0">
                <a:latin typeface="Calibri" pitchFamily="34" charset="0"/>
              </a:rPr>
              <a:t>Maintenance General Maintenance Reserves (GMR) increase $70.1M in SFY2022 and $110.8M in SFY2023.</a:t>
            </a:r>
          </a:p>
          <a:p>
            <a:pPr marL="0" indent="0">
              <a:buNone/>
            </a:pPr>
            <a:br>
              <a:rPr lang="en-US" sz="1700" dirty="0">
                <a:latin typeface="Calibri" pitchFamily="34" charset="0"/>
              </a:rPr>
            </a:br>
            <a:r>
              <a:rPr lang="en-US" sz="1700" dirty="0">
                <a:latin typeface="Calibri" pitchFamily="34" charset="0"/>
              </a:rPr>
              <a:t>Maintenance contract resurfacing increase by $50M in each fiscal year.</a:t>
            </a:r>
          </a:p>
          <a:p>
            <a:pPr marL="0" indent="0">
              <a:buNone/>
            </a:pPr>
            <a:br>
              <a:rPr lang="en-US" sz="1700" dirty="0">
                <a:latin typeface="Calibri" pitchFamily="34" charset="0"/>
              </a:rPr>
            </a:br>
            <a:r>
              <a:rPr lang="en-US" sz="1700" dirty="0">
                <a:latin typeface="Calibri" pitchFamily="34" charset="0"/>
              </a:rPr>
              <a:t>Roadside Environmental increase of $18M in FY22 and $19M in FY23.</a:t>
            </a:r>
          </a:p>
          <a:p>
            <a:pPr marL="0" indent="0">
              <a:buNone/>
            </a:pPr>
            <a:br>
              <a:rPr lang="en-US" sz="1700" dirty="0">
                <a:latin typeface="Calibri" pitchFamily="34" charset="0"/>
              </a:rPr>
            </a:br>
            <a:br>
              <a:rPr lang="en-US" sz="1700" dirty="0">
                <a:latin typeface="Calibri" pitchFamily="34" charset="0"/>
              </a:rPr>
            </a:br>
            <a:r>
              <a:rPr lang="en-US" sz="1700" dirty="0">
                <a:latin typeface="Calibri" pitchFamily="34" charset="0"/>
              </a:rPr>
              <a:t>Bridge program increase of $9.8M (partially offset by statutory decrease).</a:t>
            </a:r>
          </a:p>
          <a:p>
            <a:pPr marL="0" indent="0">
              <a:buNone/>
            </a:pPr>
            <a:br>
              <a:rPr lang="en-US" sz="1700" dirty="0">
                <a:latin typeface="Calibri" pitchFamily="34" charset="0"/>
              </a:rPr>
            </a:br>
            <a:r>
              <a:rPr lang="en-US" sz="1700" dirty="0">
                <a:latin typeface="Calibri" pitchFamily="34" charset="0"/>
              </a:rPr>
              <a:t>Bridge preservation increase of $2.2M</a:t>
            </a:r>
          </a:p>
          <a:p>
            <a:pPr marL="0" indent="0">
              <a:buNone/>
            </a:pPr>
            <a:br>
              <a:rPr lang="en-US" sz="1700" dirty="0">
                <a:latin typeface="Calibri" pitchFamily="34" charset="0"/>
              </a:rPr>
            </a:br>
            <a:r>
              <a:rPr lang="en-US" sz="1700" dirty="0">
                <a:latin typeface="Calibri" pitchFamily="34" charset="0"/>
              </a:rPr>
              <a:t>Build NC bonds for ~$300M planned for the Spring of 2022. </a:t>
            </a:r>
          </a:p>
          <a:p>
            <a:pPr marL="0" indent="0">
              <a:buNone/>
            </a:pPr>
            <a:endParaRPr lang="en-US" sz="1800" dirty="0">
              <a:latin typeface="Calibri" pitchFamily="34" charset="0"/>
            </a:endParaRPr>
          </a:p>
          <a:p>
            <a:pPr marL="0" indent="0">
              <a:buNone/>
            </a:pPr>
            <a:endParaRPr lang="en-US" sz="2400" b="1"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2563633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222233"/>
            <a:ext cx="8702042" cy="5758248"/>
          </a:xfrm>
        </p:spPr>
        <p:txBody>
          <a:bodyPr>
            <a:normAutofit/>
          </a:bodyPr>
          <a:lstStyle/>
          <a:p>
            <a:pPr marL="0" indent="0">
              <a:buNone/>
            </a:pPr>
            <a:r>
              <a:rPr lang="en-US" sz="2700" b="1" dirty="0">
                <a:latin typeface="Calibri" pitchFamily="34" charset="0"/>
              </a:rPr>
              <a:t>15. Legislative Update</a:t>
            </a:r>
            <a:endParaRPr lang="en-US" sz="1800" dirty="0">
              <a:latin typeface="Calibri" pitchFamily="34" charset="0"/>
            </a:endParaRPr>
          </a:p>
          <a:p>
            <a:pPr marL="0" indent="0">
              <a:buNone/>
            </a:pPr>
            <a:r>
              <a:rPr lang="en-US" sz="2600" b="1" dirty="0">
                <a:latin typeface="Calibri" pitchFamily="34" charset="0"/>
              </a:rPr>
              <a:t>The Infrastructure Investment and Jobs Act (IIJA) or the </a:t>
            </a:r>
            <a:r>
              <a:rPr lang="en-US" sz="2600" b="1" dirty="0">
                <a:solidFill>
                  <a:srgbClr val="FF0000"/>
                </a:solidFill>
                <a:latin typeface="Calibri" pitchFamily="34" charset="0"/>
              </a:rPr>
              <a:t>Bipartisan Infrastructure Deal (BID) </a:t>
            </a:r>
          </a:p>
          <a:p>
            <a:r>
              <a:rPr lang="en-US" sz="2400" dirty="0">
                <a:latin typeface="Calibri" pitchFamily="34" charset="0"/>
              </a:rPr>
              <a:t>Law is HUGE and complicated! Agenda packets includes detail Bipartisan Analysis of the law produced by National Association of Regional Councils (NARC) and an overview from Strategics Consulting. </a:t>
            </a:r>
            <a:r>
              <a:rPr lang="en-US" sz="2400" b="1" dirty="0">
                <a:latin typeface="Calibri" pitchFamily="34" charset="0"/>
              </a:rPr>
              <a:t>It allows local communities to apply for some funding and not just NCDOT.</a:t>
            </a:r>
          </a:p>
          <a:p>
            <a:r>
              <a:rPr lang="en-US" sz="2400" dirty="0">
                <a:latin typeface="Calibri" pitchFamily="34" charset="0"/>
              </a:rPr>
              <a:t>Law includes $567.5B in spending which will go to the USDOT. Of that </a:t>
            </a:r>
            <a:r>
              <a:rPr lang="en-US" sz="2400" b="1" dirty="0">
                <a:solidFill>
                  <a:srgbClr val="FF0000"/>
                </a:solidFill>
                <a:latin typeface="Calibri" pitchFamily="34" charset="0"/>
              </a:rPr>
              <a:t>$274.1B is new funding</a:t>
            </a:r>
            <a:r>
              <a:rPr lang="en-US" sz="2400" dirty="0">
                <a:latin typeface="Calibri" pitchFamily="34" charset="0"/>
              </a:rPr>
              <a:t>. </a:t>
            </a:r>
          </a:p>
          <a:p>
            <a:r>
              <a:rPr lang="en-US" sz="2400" dirty="0">
                <a:latin typeface="Calibri" pitchFamily="34" charset="0"/>
              </a:rPr>
              <a:t>Most of this funding ($184B) is “guaranteed appropriations” to existing programs and new programs.</a:t>
            </a:r>
          </a:p>
          <a:p>
            <a:r>
              <a:rPr lang="en-US" sz="2400" dirty="0">
                <a:latin typeface="Calibri" pitchFamily="34" charset="0"/>
              </a:rPr>
              <a:t>Have not received official information, guidance, or details on funding to NC as of December 20, 2021. </a:t>
            </a:r>
          </a:p>
        </p:txBody>
      </p:sp>
    </p:spTree>
    <p:extLst>
      <p:ext uri="{BB962C8B-B14F-4D97-AF65-F5344CB8AC3E}">
        <p14:creationId xmlns:p14="http://schemas.microsoft.com/office/powerpoint/2010/main" val="1549184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577775"/>
            <a:ext cx="8454907" cy="5758248"/>
          </a:xfrm>
        </p:spPr>
        <p:txBody>
          <a:bodyPr>
            <a:normAutofit/>
          </a:bodyPr>
          <a:lstStyle/>
          <a:p>
            <a:pPr marL="0" indent="0">
              <a:buNone/>
            </a:pPr>
            <a:r>
              <a:rPr lang="en-US" sz="2700" b="1" dirty="0">
                <a:latin typeface="Calibri" pitchFamily="34" charset="0"/>
              </a:rPr>
              <a:t>15. Legislative Update</a:t>
            </a:r>
            <a:endParaRPr lang="en-US" sz="1800" dirty="0">
              <a:latin typeface="Calibri" pitchFamily="34" charset="0"/>
            </a:endParaRPr>
          </a:p>
          <a:p>
            <a:pPr marL="0" indent="0">
              <a:buNone/>
            </a:pPr>
            <a:r>
              <a:rPr lang="en-US" sz="2400" b="1" dirty="0">
                <a:latin typeface="Calibri" pitchFamily="34" charset="0"/>
              </a:rPr>
              <a:t>The Infrastructure Investment and Jobs Act (IIJA) or the Bipartisan Infrastructure Deal (BID) </a:t>
            </a:r>
          </a:p>
          <a:p>
            <a:r>
              <a:rPr lang="en-US" sz="2400" dirty="0">
                <a:latin typeface="Calibri" pitchFamily="34" charset="0"/>
              </a:rPr>
              <a:t>Does not solve the problems with the Highway Trust Fund – merely keeps it solvent for another 5 years when the problem will need to be solved again but includes large amount of funding.</a:t>
            </a:r>
          </a:p>
          <a:p>
            <a:r>
              <a:rPr lang="en-US" sz="2400" dirty="0">
                <a:latin typeface="Calibri" pitchFamily="34" charset="0"/>
              </a:rPr>
              <a:t>Law expected to bring $1.7B over 5 years to NCDOT. </a:t>
            </a:r>
            <a:r>
              <a:rPr lang="en-US" sz="2400" b="1" dirty="0">
                <a:solidFill>
                  <a:srgbClr val="FF0000"/>
                </a:solidFill>
                <a:latin typeface="Calibri" pitchFamily="34" charset="0"/>
              </a:rPr>
              <a:t>Note the STIP is still over programmed due to low-cost estimates and increases in costs for labor and materials.</a:t>
            </a:r>
          </a:p>
          <a:p>
            <a:r>
              <a:rPr lang="en-US" sz="2400" dirty="0">
                <a:latin typeface="Calibri" pitchFamily="34" charset="0"/>
              </a:rPr>
              <a:t>Bill provides funding for a pilot program to evaluate revenues from Vehicle Miles User Fees (VMUF).</a:t>
            </a:r>
          </a:p>
          <a:p>
            <a:pPr marL="0" indent="0">
              <a:buNone/>
            </a:pPr>
            <a:endParaRPr lang="en-US" sz="2000" dirty="0">
              <a:latin typeface="Calibri" pitchFamily="34" charset="0"/>
            </a:endParaRPr>
          </a:p>
        </p:txBody>
      </p:sp>
    </p:spTree>
    <p:extLst>
      <p:ext uri="{BB962C8B-B14F-4D97-AF65-F5344CB8AC3E}">
        <p14:creationId xmlns:p14="http://schemas.microsoft.com/office/powerpoint/2010/main" val="1374515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099752"/>
            <a:ext cx="8702042" cy="5758248"/>
          </a:xfrm>
        </p:spPr>
        <p:txBody>
          <a:bodyPr>
            <a:normAutofit/>
          </a:bodyPr>
          <a:lstStyle/>
          <a:p>
            <a:pPr marL="0" indent="0">
              <a:buNone/>
            </a:pPr>
            <a:r>
              <a:rPr lang="en-US" sz="2700" b="1" dirty="0">
                <a:latin typeface="Calibri" pitchFamily="34" charset="0"/>
              </a:rPr>
              <a:t>16. NCDOT Division 4 Update</a:t>
            </a:r>
            <a:endParaRPr lang="en-US" sz="1800" dirty="0">
              <a:latin typeface="Calibri" pitchFamily="34" charset="0"/>
            </a:endParaRPr>
          </a:p>
          <a:p>
            <a:pPr marL="0" indent="0">
              <a:buNone/>
            </a:pPr>
            <a:endParaRPr lang="en-US" sz="2400" b="1" dirty="0">
              <a:latin typeface="Calibri" pitchFamily="34" charset="0"/>
            </a:endParaRPr>
          </a:p>
          <a:p>
            <a:pPr marL="0" indent="0">
              <a:buNone/>
            </a:pPr>
            <a:r>
              <a:rPr lang="en-US" sz="2400" b="1" dirty="0">
                <a:latin typeface="Calibri" pitchFamily="34" charset="0"/>
              </a:rPr>
              <a:t>NCDOT Division 4 Update</a:t>
            </a:r>
          </a:p>
          <a:p>
            <a:pPr marL="0" indent="0">
              <a:buNone/>
            </a:pPr>
            <a:endParaRPr lang="en-US" sz="2400" b="1" dirty="0">
              <a:latin typeface="Calibri" pitchFamily="34" charset="0"/>
            </a:endParaRPr>
          </a:p>
          <a:p>
            <a:pPr marL="0" indent="0">
              <a:buNone/>
            </a:pPr>
            <a:r>
              <a:rPr lang="en-US" sz="2400" b="1" dirty="0">
                <a:latin typeface="Calibri" pitchFamily="34" charset="0"/>
              </a:rPr>
              <a:t>Jennifer Collins, P.E.</a:t>
            </a:r>
            <a:br>
              <a:rPr lang="en-US" sz="2400" b="1" dirty="0">
                <a:latin typeface="Calibri" pitchFamily="34" charset="0"/>
              </a:rPr>
            </a:br>
            <a:r>
              <a:rPr lang="en-US" sz="2400" b="1" dirty="0">
                <a:latin typeface="Calibri" pitchFamily="34" charset="0"/>
              </a:rPr>
              <a:t>Division 4 Corridor Engineer</a:t>
            </a:r>
            <a:br>
              <a:rPr lang="en-US" sz="2400" b="1" dirty="0">
                <a:latin typeface="Calibri" pitchFamily="34" charset="0"/>
              </a:rPr>
            </a:br>
            <a:r>
              <a:rPr lang="en-US" sz="2400" b="1" dirty="0">
                <a:latin typeface="Calibri" pitchFamily="34" charset="0"/>
              </a:rPr>
              <a:t>252-640-6436</a:t>
            </a:r>
          </a:p>
          <a:p>
            <a:pPr marL="0" indent="0">
              <a:buNone/>
            </a:pPr>
            <a:r>
              <a:rPr lang="en-US" sz="2400" b="1" dirty="0">
                <a:latin typeface="Calibri" pitchFamily="34" charset="0"/>
                <a:hlinkClick r:id="rId5"/>
              </a:rPr>
              <a:t>jkcollins@ncdot.gov</a:t>
            </a:r>
            <a:endParaRPr lang="en-US" sz="2400" b="1" dirty="0">
              <a:latin typeface="Calibri" pitchFamily="34" charset="0"/>
            </a:endParaRPr>
          </a:p>
          <a:p>
            <a:pPr marL="0" indent="0">
              <a:buNone/>
            </a:pPr>
            <a:br>
              <a:rPr lang="en-US" sz="2400" b="1" dirty="0">
                <a:latin typeface="Calibri" pitchFamily="34" charset="0"/>
              </a:rPr>
            </a:br>
            <a:br>
              <a:rPr lang="en-US" sz="2400" b="1" dirty="0">
                <a:latin typeface="Calibri" pitchFamily="34" charset="0"/>
              </a:rPr>
            </a:br>
            <a:endParaRPr lang="en-US" sz="2400" b="1"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2827730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17. NCDOT Transportation Planning Division (TPD) Update</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b="1" spc="-3" dirty="0">
                <a:cs typeface="Cambria"/>
              </a:rPr>
              <a:t>TPD Update by:</a:t>
            </a:r>
          </a:p>
          <a:p>
            <a:pPr marL="164519" indent="0">
              <a:spcBef>
                <a:spcPts val="89"/>
              </a:spcBef>
              <a:buNone/>
              <a:tabLst>
                <a:tab pos="319945" algn="l"/>
                <a:tab pos="320378" algn="l"/>
              </a:tabLst>
            </a:pPr>
            <a:endParaRPr lang="en-US" sz="3200" b="1" spc="-3" dirty="0">
              <a:cs typeface="Cambria"/>
            </a:endParaRPr>
          </a:p>
          <a:p>
            <a:pPr marL="164519" indent="0">
              <a:spcBef>
                <a:spcPts val="89"/>
              </a:spcBef>
              <a:buNone/>
              <a:tabLst>
                <a:tab pos="319945" algn="l"/>
                <a:tab pos="320378" algn="l"/>
              </a:tabLst>
            </a:pPr>
            <a:r>
              <a:rPr lang="en-US" sz="3200" b="1" dirty="0">
                <a:cs typeface="Cambria"/>
              </a:rPr>
              <a:t>Carlos Moya-</a:t>
            </a:r>
            <a:r>
              <a:rPr lang="en-US" sz="3200" b="1" dirty="0" err="1">
                <a:cs typeface="Cambria"/>
              </a:rPr>
              <a:t>Astudillo</a:t>
            </a:r>
            <a:r>
              <a:rPr lang="en-US" sz="3200" b="1" dirty="0">
                <a:cs typeface="Cambria"/>
              </a:rPr>
              <a:t>, EI</a:t>
            </a:r>
          </a:p>
          <a:p>
            <a:pPr marL="164519" indent="0">
              <a:spcBef>
                <a:spcPts val="89"/>
              </a:spcBef>
              <a:buNone/>
              <a:tabLst>
                <a:tab pos="319945" algn="l"/>
                <a:tab pos="320378" algn="l"/>
              </a:tabLst>
            </a:pPr>
            <a:r>
              <a:rPr lang="en-US" sz="3200" b="1" dirty="0">
                <a:latin typeface="Calibri" pitchFamily="34" charset="0"/>
              </a:rPr>
              <a:t>Planning Engineer, TPD</a:t>
            </a:r>
          </a:p>
          <a:p>
            <a:pPr marL="164519" indent="0">
              <a:spcBef>
                <a:spcPts val="89"/>
              </a:spcBef>
              <a:buNone/>
              <a:tabLst>
                <a:tab pos="319945" algn="l"/>
                <a:tab pos="320378" algn="l"/>
              </a:tabLst>
            </a:pPr>
            <a:r>
              <a:rPr lang="en-US" sz="3200" b="1" dirty="0">
                <a:latin typeface="Calibri" pitchFamily="34" charset="0"/>
              </a:rPr>
              <a:t>919-707-0934</a:t>
            </a:r>
          </a:p>
          <a:p>
            <a:pPr marL="164519" indent="0">
              <a:spcBef>
                <a:spcPts val="89"/>
              </a:spcBef>
              <a:buNone/>
              <a:tabLst>
                <a:tab pos="319945" algn="l"/>
                <a:tab pos="320378" algn="l"/>
              </a:tabLst>
            </a:pPr>
            <a:r>
              <a:rPr lang="en-US" sz="3200" b="1" dirty="0" err="1">
                <a:latin typeface="Calibri" pitchFamily="34" charset="0"/>
              </a:rPr>
              <a:t>cemoya@ncdot.gov</a:t>
            </a:r>
            <a:endParaRPr lang="en-US" sz="3200" b="1"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599325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18. TCC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3200" spc="-3" dirty="0">
              <a:cs typeface="Cambria"/>
            </a:endParaRPr>
          </a:p>
          <a:p>
            <a:pPr marL="164519" indent="0">
              <a:spcBef>
                <a:spcPts val="89"/>
              </a:spcBef>
              <a:buNone/>
              <a:tabLst>
                <a:tab pos="319945" algn="l"/>
                <a:tab pos="320378" algn="l"/>
              </a:tabLst>
            </a:pPr>
            <a:r>
              <a:rPr lang="en-US" sz="3200" spc="-3" dirty="0">
                <a:cs typeface="Cambria"/>
              </a:rPr>
              <a:t>Any additional TCC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2897762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19. Public Comment</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600" spc="-3" dirty="0">
                <a:cs typeface="Cambria"/>
              </a:rPr>
              <a:t>Public Comment </a:t>
            </a:r>
            <a:endParaRPr lang="en-US" sz="36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306527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Dates for future meetings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spc="-3" dirty="0">
                <a:cs typeface="Cambria"/>
              </a:rPr>
              <a:t>Future TCC Meeting Dates:</a:t>
            </a:r>
          </a:p>
          <a:p>
            <a:pPr marL="164519" indent="0">
              <a:spcBef>
                <a:spcPts val="89"/>
              </a:spcBef>
              <a:buNone/>
              <a:tabLst>
                <a:tab pos="319945" algn="l"/>
                <a:tab pos="320378" algn="l"/>
              </a:tabLst>
            </a:pPr>
            <a:endParaRPr lang="en-US" sz="3200" spc="-3" dirty="0">
              <a:cs typeface="Cambria"/>
            </a:endParaRPr>
          </a:p>
          <a:p>
            <a:pPr marL="450269" indent="-285750">
              <a:spcBef>
                <a:spcPts val="89"/>
              </a:spcBef>
              <a:tabLst>
                <a:tab pos="319945" algn="l"/>
                <a:tab pos="320378" algn="l"/>
              </a:tabLst>
            </a:pPr>
            <a:r>
              <a:rPr lang="en-US" sz="3200" spc="-3" dirty="0">
                <a:cs typeface="Cambria"/>
              </a:rPr>
              <a:t>March 1, 2022</a:t>
            </a:r>
          </a:p>
          <a:p>
            <a:pPr marL="450269" indent="-285750">
              <a:spcBef>
                <a:spcPts val="89"/>
              </a:spcBef>
              <a:tabLst>
                <a:tab pos="319945" algn="l"/>
                <a:tab pos="320378" algn="l"/>
              </a:tabLst>
            </a:pPr>
            <a:r>
              <a:rPr lang="en-US" sz="3200" spc="-3" dirty="0">
                <a:cs typeface="Cambria"/>
              </a:rPr>
              <a:t>May 3, 2022</a:t>
            </a:r>
          </a:p>
          <a:p>
            <a:pPr marL="450269" indent="-285750">
              <a:spcBef>
                <a:spcPts val="89"/>
              </a:spcBef>
              <a:tabLst>
                <a:tab pos="319945" algn="l"/>
                <a:tab pos="320378" algn="l"/>
              </a:tabLst>
            </a:pPr>
            <a:r>
              <a:rPr lang="en-US" sz="3200" spc="-3" dirty="0">
                <a:cs typeface="Cambria"/>
              </a:rPr>
              <a:t>July 12, 2022</a:t>
            </a:r>
          </a:p>
          <a:p>
            <a:pPr marL="450269" indent="-285750">
              <a:spcBef>
                <a:spcPts val="89"/>
              </a:spcBef>
              <a:tabLst>
                <a:tab pos="319945" algn="l"/>
                <a:tab pos="320378" algn="l"/>
              </a:tabLst>
            </a:pPr>
            <a:r>
              <a:rPr lang="en-US" sz="3200" spc="-3" dirty="0">
                <a:cs typeface="Cambria"/>
              </a:rPr>
              <a:t>September 6, 2022</a:t>
            </a:r>
          </a:p>
          <a:p>
            <a:pPr marL="450269" indent="-285750">
              <a:spcBef>
                <a:spcPts val="89"/>
              </a:spcBef>
              <a:tabLst>
                <a:tab pos="319945" algn="l"/>
                <a:tab pos="320378" algn="l"/>
              </a:tabLst>
            </a:pPr>
            <a:endParaRPr lang="en-US" sz="32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42089547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January 4,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Need a motion and a second for:</a:t>
            </a:r>
          </a:p>
          <a:p>
            <a:pPr marL="0" indent="0">
              <a:buNone/>
            </a:pPr>
            <a:endParaRPr lang="en-US" sz="2700" b="1" dirty="0">
              <a:latin typeface="Calibri" pitchFamily="34" charset="0"/>
            </a:endParaRPr>
          </a:p>
          <a:p>
            <a:pPr marL="0" indent="0" algn="ctr">
              <a:buNone/>
            </a:pPr>
            <a:r>
              <a:rPr lang="en-US" sz="4000" b="1" dirty="0">
                <a:latin typeface="Calibri" pitchFamily="34" charset="0"/>
              </a:rPr>
              <a:t>ADJOURNMENT</a:t>
            </a:r>
          </a:p>
          <a:p>
            <a:pPr marL="0" indent="0" algn="ctr">
              <a:buNone/>
            </a:pPr>
            <a:r>
              <a:rPr lang="en-US" sz="4000" b="1" dirty="0">
                <a:latin typeface="Calibri" pitchFamily="34" charset="0"/>
              </a:rPr>
              <a:t>and</a:t>
            </a:r>
            <a:br>
              <a:rPr lang="en-US" sz="4000" b="1" dirty="0">
                <a:latin typeface="Calibri" pitchFamily="34" charset="0"/>
              </a:rPr>
            </a:br>
            <a:r>
              <a:rPr lang="en-US" sz="4000" b="1" dirty="0">
                <a:latin typeface="Calibri" pitchFamily="34" charset="0"/>
              </a:rPr>
              <a:t>Roll Call</a:t>
            </a: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lgn="ctr">
              <a:spcBef>
                <a:spcPts val="89"/>
              </a:spcBef>
              <a:buNone/>
              <a:tabLst>
                <a:tab pos="319945" algn="l"/>
                <a:tab pos="320378" algn="l"/>
              </a:tabLst>
            </a:pPr>
            <a:r>
              <a:rPr lang="en-US" sz="3600" spc="-3" dirty="0">
                <a:cs typeface="Cambria"/>
              </a:rPr>
              <a:t>Next meeting: March 1, 2022</a:t>
            </a:r>
            <a:endParaRPr lang="en-US" sz="36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9672512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46773</TotalTime>
  <Words>2986</Words>
  <Application>Microsoft Macintosh PowerPoint</Application>
  <PresentationFormat>On-screen Show (4:3)</PresentationFormat>
  <Paragraphs>427</Paragraphs>
  <Slides>36</Slides>
  <Notes>36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Salmons</dc:creator>
  <cp:lastModifiedBy>James Salmons</cp:lastModifiedBy>
  <cp:revision>71</cp:revision>
  <cp:lastPrinted>2021-09-10T18:05:35Z</cp:lastPrinted>
  <dcterms:created xsi:type="dcterms:W3CDTF">2020-10-26T13:29:57Z</dcterms:created>
  <dcterms:modified xsi:type="dcterms:W3CDTF">2021-12-17T18:31:38Z</dcterms:modified>
</cp:coreProperties>
</file>